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34" r:id="rId2"/>
    <p:sldId id="428" r:id="rId3"/>
    <p:sldId id="425" r:id="rId4"/>
    <p:sldId id="426" r:id="rId5"/>
    <p:sldId id="429" r:id="rId6"/>
    <p:sldId id="430" r:id="rId7"/>
    <p:sldId id="434" r:id="rId8"/>
    <p:sldId id="435" r:id="rId9"/>
    <p:sldId id="436" r:id="rId10"/>
    <p:sldId id="437" r:id="rId11"/>
    <p:sldId id="438" r:id="rId12"/>
    <p:sldId id="439" r:id="rId13"/>
    <p:sldId id="441" r:id="rId14"/>
    <p:sldId id="444" r:id="rId15"/>
    <p:sldId id="440" r:id="rId16"/>
    <p:sldId id="445" r:id="rId17"/>
    <p:sldId id="380" r:id="rId18"/>
    <p:sldId id="306" r:id="rId19"/>
  </p:sldIdLst>
  <p:sldSz cx="9144000" cy="5143500" type="screen16x9"/>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ia Melegari" initials="SM"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CCFF99"/>
    <a:srgbClr val="66FF33"/>
    <a:srgbClr val="4D4D4D"/>
    <a:srgbClr val="000000"/>
    <a:srgbClr val="00FF00"/>
    <a:srgbClr val="00FFFF"/>
    <a:srgbClr val="1B3F7D"/>
    <a:srgbClr val="B5D1E6"/>
    <a:srgbClr val="EB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406" autoAdjust="0"/>
  </p:normalViewPr>
  <p:slideViewPr>
    <p:cSldViewPr>
      <p:cViewPr varScale="1">
        <p:scale>
          <a:sx n="97" d="100"/>
          <a:sy n="97" d="100"/>
        </p:scale>
        <p:origin x="1334" y="62"/>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howGuides="1">
      <p:cViewPr varScale="1">
        <p:scale>
          <a:sx n="71" d="100"/>
          <a:sy n="71" d="100"/>
        </p:scale>
        <p:origin x="1748" y="3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CA896-9099-414B-AB0D-FE25B755D207}" type="doc">
      <dgm:prSet loTypeId="urn:microsoft.com/office/officeart/2005/8/layout/cycle1" loCatId="cycle" qsTypeId="urn:microsoft.com/office/officeart/2005/8/quickstyle/simple1" qsCatId="simple" csTypeId="urn:microsoft.com/office/officeart/2005/8/colors/accent1_2" csCatId="accent1" phldr="0"/>
      <dgm:spPr/>
      <dgm:t>
        <a:bodyPr/>
        <a:lstStyle/>
        <a:p>
          <a:endParaRPr lang="en-US"/>
        </a:p>
      </dgm:t>
    </dgm:pt>
    <dgm:pt modelId="{112134AC-E08D-4E97-A69C-172F50135790}">
      <dgm:prSet phldrT="[Text]" phldr="1"/>
      <dgm:spPr/>
      <dgm:t>
        <a:bodyPr/>
        <a:lstStyle/>
        <a:p>
          <a:endParaRPr lang="en-US"/>
        </a:p>
      </dgm:t>
    </dgm:pt>
    <dgm:pt modelId="{0AE72E56-BFC4-48B5-A749-9EE86B45906F}" type="parTrans" cxnId="{AAA0595E-2D19-4A06-B73A-A351BA37BEB6}">
      <dgm:prSet/>
      <dgm:spPr/>
      <dgm:t>
        <a:bodyPr/>
        <a:lstStyle/>
        <a:p>
          <a:endParaRPr lang="en-US"/>
        </a:p>
      </dgm:t>
    </dgm:pt>
    <dgm:pt modelId="{D0888790-9C7C-4289-AA32-724E0500A06E}" type="sibTrans" cxnId="{AAA0595E-2D19-4A06-B73A-A351BA37BEB6}">
      <dgm:prSet/>
      <dgm:spPr/>
      <dgm:t>
        <a:bodyPr/>
        <a:lstStyle/>
        <a:p>
          <a:endParaRPr lang="en-US"/>
        </a:p>
      </dgm:t>
    </dgm:pt>
    <dgm:pt modelId="{D2CF4E7C-0898-4B7F-9F00-5B7305B77DE0}">
      <dgm:prSet phldrT="[Text]" phldr="1"/>
      <dgm:spPr/>
      <dgm:t>
        <a:bodyPr/>
        <a:lstStyle/>
        <a:p>
          <a:endParaRPr lang="en-US"/>
        </a:p>
      </dgm:t>
    </dgm:pt>
    <dgm:pt modelId="{1294A41F-6E33-4F58-90A9-3EE1583E2E30}" type="parTrans" cxnId="{25979811-08BC-481B-AAD0-28E59CD050CF}">
      <dgm:prSet/>
      <dgm:spPr/>
      <dgm:t>
        <a:bodyPr/>
        <a:lstStyle/>
        <a:p>
          <a:endParaRPr lang="en-US"/>
        </a:p>
      </dgm:t>
    </dgm:pt>
    <dgm:pt modelId="{78012509-1870-4A02-B4E4-4C64A014DDEF}" type="sibTrans" cxnId="{25979811-08BC-481B-AAD0-28E59CD050CF}">
      <dgm:prSet/>
      <dgm:spPr/>
      <dgm:t>
        <a:bodyPr/>
        <a:lstStyle/>
        <a:p>
          <a:endParaRPr lang="en-US"/>
        </a:p>
      </dgm:t>
    </dgm:pt>
    <dgm:pt modelId="{9B6A2406-649B-44FE-8708-7FCD1430373F}">
      <dgm:prSet phldrT="[Text]" phldr="1"/>
      <dgm:spPr/>
      <dgm:t>
        <a:bodyPr/>
        <a:lstStyle/>
        <a:p>
          <a:endParaRPr lang="en-US"/>
        </a:p>
      </dgm:t>
    </dgm:pt>
    <dgm:pt modelId="{7D4A4C3A-D68E-4DA1-9FD4-1C781BF59589}" type="parTrans" cxnId="{33DE32A4-B75F-49BA-A062-359ACB2443CD}">
      <dgm:prSet/>
      <dgm:spPr/>
      <dgm:t>
        <a:bodyPr/>
        <a:lstStyle/>
        <a:p>
          <a:endParaRPr lang="en-US"/>
        </a:p>
      </dgm:t>
    </dgm:pt>
    <dgm:pt modelId="{5498A8D5-602F-413F-9E21-6475D41EFB8D}" type="sibTrans" cxnId="{33DE32A4-B75F-49BA-A062-359ACB2443CD}">
      <dgm:prSet/>
      <dgm:spPr/>
      <dgm:t>
        <a:bodyPr/>
        <a:lstStyle/>
        <a:p>
          <a:endParaRPr lang="en-US"/>
        </a:p>
      </dgm:t>
    </dgm:pt>
    <dgm:pt modelId="{C5162777-10B0-40CE-834F-ACD1475F1117}">
      <dgm:prSet phldrT="[Text]" phldr="1"/>
      <dgm:spPr/>
      <dgm:t>
        <a:bodyPr/>
        <a:lstStyle/>
        <a:p>
          <a:endParaRPr lang="en-US"/>
        </a:p>
      </dgm:t>
    </dgm:pt>
    <dgm:pt modelId="{0652E63C-26D8-40EA-BF31-5A4D762350EC}" type="parTrans" cxnId="{3FDBC044-E4BD-4BFC-A64F-97167F98DF0E}">
      <dgm:prSet/>
      <dgm:spPr/>
      <dgm:t>
        <a:bodyPr/>
        <a:lstStyle/>
        <a:p>
          <a:endParaRPr lang="en-US"/>
        </a:p>
      </dgm:t>
    </dgm:pt>
    <dgm:pt modelId="{2EB2E011-13FA-49BA-A8BE-E305E5525D2C}" type="sibTrans" cxnId="{3FDBC044-E4BD-4BFC-A64F-97167F98DF0E}">
      <dgm:prSet/>
      <dgm:spPr/>
      <dgm:t>
        <a:bodyPr/>
        <a:lstStyle/>
        <a:p>
          <a:endParaRPr lang="en-US"/>
        </a:p>
      </dgm:t>
    </dgm:pt>
    <dgm:pt modelId="{481BB42C-6D7B-4FFC-9FA8-32E1D5B0F16D}">
      <dgm:prSet phldrT="[Text]" phldr="1"/>
      <dgm:spPr/>
      <dgm:t>
        <a:bodyPr/>
        <a:lstStyle/>
        <a:p>
          <a:endParaRPr lang="en-US"/>
        </a:p>
      </dgm:t>
    </dgm:pt>
    <dgm:pt modelId="{C114C61A-D47B-4375-B3BB-5D5B2A55B9A7}" type="parTrans" cxnId="{A23B0D29-C919-48D1-A6BB-0221EC57A3A4}">
      <dgm:prSet/>
      <dgm:spPr/>
      <dgm:t>
        <a:bodyPr/>
        <a:lstStyle/>
        <a:p>
          <a:endParaRPr lang="en-US"/>
        </a:p>
      </dgm:t>
    </dgm:pt>
    <dgm:pt modelId="{8958919E-1663-4A96-B860-68C5B88E7657}" type="sibTrans" cxnId="{A23B0D29-C919-48D1-A6BB-0221EC57A3A4}">
      <dgm:prSet/>
      <dgm:spPr/>
      <dgm:t>
        <a:bodyPr/>
        <a:lstStyle/>
        <a:p>
          <a:endParaRPr lang="en-US"/>
        </a:p>
      </dgm:t>
    </dgm:pt>
    <dgm:pt modelId="{58C3B8A3-5108-4383-BF4A-356D826E1CE2}" type="pres">
      <dgm:prSet presAssocID="{F85CA896-9099-414B-AB0D-FE25B755D207}" presName="cycle" presStyleCnt="0">
        <dgm:presLayoutVars>
          <dgm:dir/>
          <dgm:resizeHandles val="exact"/>
        </dgm:presLayoutVars>
      </dgm:prSet>
      <dgm:spPr/>
    </dgm:pt>
    <dgm:pt modelId="{248D0A74-213E-47FC-A1F9-31D7CE9A83A3}" type="pres">
      <dgm:prSet presAssocID="{112134AC-E08D-4E97-A69C-172F50135790}" presName="dummy" presStyleCnt="0"/>
      <dgm:spPr/>
    </dgm:pt>
    <dgm:pt modelId="{913F322D-388B-4FAC-A6B9-59E4858170D2}" type="pres">
      <dgm:prSet presAssocID="{112134AC-E08D-4E97-A69C-172F50135790}" presName="node" presStyleLbl="revTx" presStyleIdx="0" presStyleCnt="5">
        <dgm:presLayoutVars>
          <dgm:bulletEnabled val="1"/>
        </dgm:presLayoutVars>
      </dgm:prSet>
      <dgm:spPr/>
    </dgm:pt>
    <dgm:pt modelId="{D905D69D-29CE-4FEF-93B6-6046C7B2FF36}" type="pres">
      <dgm:prSet presAssocID="{D0888790-9C7C-4289-AA32-724E0500A06E}" presName="sibTrans" presStyleLbl="node1" presStyleIdx="0" presStyleCnt="5"/>
      <dgm:spPr/>
    </dgm:pt>
    <dgm:pt modelId="{977D523E-3B63-4C85-8034-05D64AD61DBB}" type="pres">
      <dgm:prSet presAssocID="{D2CF4E7C-0898-4B7F-9F00-5B7305B77DE0}" presName="dummy" presStyleCnt="0"/>
      <dgm:spPr/>
    </dgm:pt>
    <dgm:pt modelId="{29126071-000F-4530-9CC9-48FCB36446A4}" type="pres">
      <dgm:prSet presAssocID="{D2CF4E7C-0898-4B7F-9F00-5B7305B77DE0}" presName="node" presStyleLbl="revTx" presStyleIdx="1" presStyleCnt="5">
        <dgm:presLayoutVars>
          <dgm:bulletEnabled val="1"/>
        </dgm:presLayoutVars>
      </dgm:prSet>
      <dgm:spPr/>
    </dgm:pt>
    <dgm:pt modelId="{7CE669D9-1EAE-4BA8-85F5-391384F44950}" type="pres">
      <dgm:prSet presAssocID="{78012509-1870-4A02-B4E4-4C64A014DDEF}" presName="sibTrans" presStyleLbl="node1" presStyleIdx="1" presStyleCnt="5"/>
      <dgm:spPr/>
    </dgm:pt>
    <dgm:pt modelId="{57304130-9145-4868-A5A0-841CE4DF5128}" type="pres">
      <dgm:prSet presAssocID="{9B6A2406-649B-44FE-8708-7FCD1430373F}" presName="dummy" presStyleCnt="0"/>
      <dgm:spPr/>
    </dgm:pt>
    <dgm:pt modelId="{E5DCF739-654C-4663-BCC6-CD553056ACA7}" type="pres">
      <dgm:prSet presAssocID="{9B6A2406-649B-44FE-8708-7FCD1430373F}" presName="node" presStyleLbl="revTx" presStyleIdx="2" presStyleCnt="5">
        <dgm:presLayoutVars>
          <dgm:bulletEnabled val="1"/>
        </dgm:presLayoutVars>
      </dgm:prSet>
      <dgm:spPr/>
    </dgm:pt>
    <dgm:pt modelId="{2D92D685-505E-42D9-A3A9-2056CA433703}" type="pres">
      <dgm:prSet presAssocID="{5498A8D5-602F-413F-9E21-6475D41EFB8D}" presName="sibTrans" presStyleLbl="node1" presStyleIdx="2" presStyleCnt="5"/>
      <dgm:spPr/>
    </dgm:pt>
    <dgm:pt modelId="{5B37E712-F7C9-44E5-8A0E-C62ED2F1E9C8}" type="pres">
      <dgm:prSet presAssocID="{C5162777-10B0-40CE-834F-ACD1475F1117}" presName="dummy" presStyleCnt="0"/>
      <dgm:spPr/>
    </dgm:pt>
    <dgm:pt modelId="{9EFB36EB-8543-461F-8441-8884B92C0E8B}" type="pres">
      <dgm:prSet presAssocID="{C5162777-10B0-40CE-834F-ACD1475F1117}" presName="node" presStyleLbl="revTx" presStyleIdx="3" presStyleCnt="5">
        <dgm:presLayoutVars>
          <dgm:bulletEnabled val="1"/>
        </dgm:presLayoutVars>
      </dgm:prSet>
      <dgm:spPr/>
    </dgm:pt>
    <dgm:pt modelId="{947BC4BA-095B-42E9-A93D-54C680F23033}" type="pres">
      <dgm:prSet presAssocID="{2EB2E011-13FA-49BA-A8BE-E305E5525D2C}" presName="sibTrans" presStyleLbl="node1" presStyleIdx="3" presStyleCnt="5"/>
      <dgm:spPr/>
    </dgm:pt>
    <dgm:pt modelId="{4168347B-9C21-4E03-B515-0CF7D3168246}" type="pres">
      <dgm:prSet presAssocID="{481BB42C-6D7B-4FFC-9FA8-32E1D5B0F16D}" presName="dummy" presStyleCnt="0"/>
      <dgm:spPr/>
    </dgm:pt>
    <dgm:pt modelId="{12DB7560-2155-4FCC-8464-D43BDBD89FA2}" type="pres">
      <dgm:prSet presAssocID="{481BB42C-6D7B-4FFC-9FA8-32E1D5B0F16D}" presName="node" presStyleLbl="revTx" presStyleIdx="4" presStyleCnt="5">
        <dgm:presLayoutVars>
          <dgm:bulletEnabled val="1"/>
        </dgm:presLayoutVars>
      </dgm:prSet>
      <dgm:spPr/>
    </dgm:pt>
    <dgm:pt modelId="{2A6C2D25-11C0-4FE9-A66D-5ACDDB2310BA}" type="pres">
      <dgm:prSet presAssocID="{8958919E-1663-4A96-B860-68C5B88E7657}" presName="sibTrans" presStyleLbl="node1" presStyleIdx="4" presStyleCnt="5"/>
      <dgm:spPr/>
    </dgm:pt>
  </dgm:ptLst>
  <dgm:cxnLst>
    <dgm:cxn modelId="{25979811-08BC-481B-AAD0-28E59CD050CF}" srcId="{F85CA896-9099-414B-AB0D-FE25B755D207}" destId="{D2CF4E7C-0898-4B7F-9F00-5B7305B77DE0}" srcOrd="1" destOrd="0" parTransId="{1294A41F-6E33-4F58-90A9-3EE1583E2E30}" sibTransId="{78012509-1870-4A02-B4E4-4C64A014DDEF}"/>
    <dgm:cxn modelId="{A23B0D29-C919-48D1-A6BB-0221EC57A3A4}" srcId="{F85CA896-9099-414B-AB0D-FE25B755D207}" destId="{481BB42C-6D7B-4FFC-9FA8-32E1D5B0F16D}" srcOrd="4" destOrd="0" parTransId="{C114C61A-D47B-4375-B3BB-5D5B2A55B9A7}" sibTransId="{8958919E-1663-4A96-B860-68C5B88E7657}"/>
    <dgm:cxn modelId="{46A08336-3E83-474E-B749-530C2D41DD1B}" type="presOf" srcId="{112134AC-E08D-4E97-A69C-172F50135790}" destId="{913F322D-388B-4FAC-A6B9-59E4858170D2}" srcOrd="0" destOrd="0" presId="urn:microsoft.com/office/officeart/2005/8/layout/cycle1"/>
    <dgm:cxn modelId="{0BFAA940-22E6-4A1F-A6D0-A22028E6D245}" type="presOf" srcId="{5498A8D5-602F-413F-9E21-6475D41EFB8D}" destId="{2D92D685-505E-42D9-A3A9-2056CA433703}" srcOrd="0" destOrd="0" presId="urn:microsoft.com/office/officeart/2005/8/layout/cycle1"/>
    <dgm:cxn modelId="{AAA0595E-2D19-4A06-B73A-A351BA37BEB6}" srcId="{F85CA896-9099-414B-AB0D-FE25B755D207}" destId="{112134AC-E08D-4E97-A69C-172F50135790}" srcOrd="0" destOrd="0" parTransId="{0AE72E56-BFC4-48B5-A749-9EE86B45906F}" sibTransId="{D0888790-9C7C-4289-AA32-724E0500A06E}"/>
    <dgm:cxn modelId="{3FDBC044-E4BD-4BFC-A64F-97167F98DF0E}" srcId="{F85CA896-9099-414B-AB0D-FE25B755D207}" destId="{C5162777-10B0-40CE-834F-ACD1475F1117}" srcOrd="3" destOrd="0" parTransId="{0652E63C-26D8-40EA-BF31-5A4D762350EC}" sibTransId="{2EB2E011-13FA-49BA-A8BE-E305E5525D2C}"/>
    <dgm:cxn modelId="{6152A28D-3AFA-44D3-B796-1DA11047D69E}" type="presOf" srcId="{C5162777-10B0-40CE-834F-ACD1475F1117}" destId="{9EFB36EB-8543-461F-8441-8884B92C0E8B}" srcOrd="0" destOrd="0" presId="urn:microsoft.com/office/officeart/2005/8/layout/cycle1"/>
    <dgm:cxn modelId="{C4AA909E-DEC9-48DE-8ECB-1F09E9345EE8}" type="presOf" srcId="{D2CF4E7C-0898-4B7F-9F00-5B7305B77DE0}" destId="{29126071-000F-4530-9CC9-48FCB36446A4}" srcOrd="0" destOrd="0" presId="urn:microsoft.com/office/officeart/2005/8/layout/cycle1"/>
    <dgm:cxn modelId="{33DE32A4-B75F-49BA-A062-359ACB2443CD}" srcId="{F85CA896-9099-414B-AB0D-FE25B755D207}" destId="{9B6A2406-649B-44FE-8708-7FCD1430373F}" srcOrd="2" destOrd="0" parTransId="{7D4A4C3A-D68E-4DA1-9FD4-1C781BF59589}" sibTransId="{5498A8D5-602F-413F-9E21-6475D41EFB8D}"/>
    <dgm:cxn modelId="{A1F8F5AB-DA4E-48A1-A3B0-A5C204589D52}" type="presOf" srcId="{F85CA896-9099-414B-AB0D-FE25B755D207}" destId="{58C3B8A3-5108-4383-BF4A-356D826E1CE2}" srcOrd="0" destOrd="0" presId="urn:microsoft.com/office/officeart/2005/8/layout/cycle1"/>
    <dgm:cxn modelId="{6789F3B2-D394-4510-B2D2-FAD8D2422B07}" type="presOf" srcId="{8958919E-1663-4A96-B860-68C5B88E7657}" destId="{2A6C2D25-11C0-4FE9-A66D-5ACDDB2310BA}" srcOrd="0" destOrd="0" presId="urn:microsoft.com/office/officeart/2005/8/layout/cycle1"/>
    <dgm:cxn modelId="{FF7F15D2-02EF-41E1-BC2D-918902184875}" type="presOf" srcId="{D0888790-9C7C-4289-AA32-724E0500A06E}" destId="{D905D69D-29CE-4FEF-93B6-6046C7B2FF36}" srcOrd="0" destOrd="0" presId="urn:microsoft.com/office/officeart/2005/8/layout/cycle1"/>
    <dgm:cxn modelId="{74FB9FD2-D8BB-4580-B1B5-96A80D6BC846}" type="presOf" srcId="{9B6A2406-649B-44FE-8708-7FCD1430373F}" destId="{E5DCF739-654C-4663-BCC6-CD553056ACA7}" srcOrd="0" destOrd="0" presId="urn:microsoft.com/office/officeart/2005/8/layout/cycle1"/>
    <dgm:cxn modelId="{5F3612D6-B2DF-404D-BA79-87FA23A8879A}" type="presOf" srcId="{78012509-1870-4A02-B4E4-4C64A014DDEF}" destId="{7CE669D9-1EAE-4BA8-85F5-391384F44950}" srcOrd="0" destOrd="0" presId="urn:microsoft.com/office/officeart/2005/8/layout/cycle1"/>
    <dgm:cxn modelId="{28C369DF-3A2A-4CAD-9724-81D3C3CCCAD9}" type="presOf" srcId="{2EB2E011-13FA-49BA-A8BE-E305E5525D2C}" destId="{947BC4BA-095B-42E9-A93D-54C680F23033}" srcOrd="0" destOrd="0" presId="urn:microsoft.com/office/officeart/2005/8/layout/cycle1"/>
    <dgm:cxn modelId="{08D2A1F9-E463-4E11-ABE3-87337421626C}" type="presOf" srcId="{481BB42C-6D7B-4FFC-9FA8-32E1D5B0F16D}" destId="{12DB7560-2155-4FCC-8464-D43BDBD89FA2}" srcOrd="0" destOrd="0" presId="urn:microsoft.com/office/officeart/2005/8/layout/cycle1"/>
    <dgm:cxn modelId="{A7232C98-5BB5-4337-B42A-819B1E11B921}" type="presParOf" srcId="{58C3B8A3-5108-4383-BF4A-356D826E1CE2}" destId="{248D0A74-213E-47FC-A1F9-31D7CE9A83A3}" srcOrd="0" destOrd="0" presId="urn:microsoft.com/office/officeart/2005/8/layout/cycle1"/>
    <dgm:cxn modelId="{DB4C3F70-DCC8-40F4-B5A2-8C93CC8BF946}" type="presParOf" srcId="{58C3B8A3-5108-4383-BF4A-356D826E1CE2}" destId="{913F322D-388B-4FAC-A6B9-59E4858170D2}" srcOrd="1" destOrd="0" presId="urn:microsoft.com/office/officeart/2005/8/layout/cycle1"/>
    <dgm:cxn modelId="{E8628098-4574-4E3E-B173-5352868A4D8A}" type="presParOf" srcId="{58C3B8A3-5108-4383-BF4A-356D826E1CE2}" destId="{D905D69D-29CE-4FEF-93B6-6046C7B2FF36}" srcOrd="2" destOrd="0" presId="urn:microsoft.com/office/officeart/2005/8/layout/cycle1"/>
    <dgm:cxn modelId="{2BBB9D92-D5AF-42F6-8554-FD3D83B07F07}" type="presParOf" srcId="{58C3B8A3-5108-4383-BF4A-356D826E1CE2}" destId="{977D523E-3B63-4C85-8034-05D64AD61DBB}" srcOrd="3" destOrd="0" presId="urn:microsoft.com/office/officeart/2005/8/layout/cycle1"/>
    <dgm:cxn modelId="{E7C3BE8C-1676-49E4-BA38-9CF29E9B68B2}" type="presParOf" srcId="{58C3B8A3-5108-4383-BF4A-356D826E1CE2}" destId="{29126071-000F-4530-9CC9-48FCB36446A4}" srcOrd="4" destOrd="0" presId="urn:microsoft.com/office/officeart/2005/8/layout/cycle1"/>
    <dgm:cxn modelId="{97EAB4E2-4F9E-47AC-BA3B-911DF54342C0}" type="presParOf" srcId="{58C3B8A3-5108-4383-BF4A-356D826E1CE2}" destId="{7CE669D9-1EAE-4BA8-85F5-391384F44950}" srcOrd="5" destOrd="0" presId="urn:microsoft.com/office/officeart/2005/8/layout/cycle1"/>
    <dgm:cxn modelId="{092928CD-D220-4EF5-999A-088023B938C1}" type="presParOf" srcId="{58C3B8A3-5108-4383-BF4A-356D826E1CE2}" destId="{57304130-9145-4868-A5A0-841CE4DF5128}" srcOrd="6" destOrd="0" presId="urn:microsoft.com/office/officeart/2005/8/layout/cycle1"/>
    <dgm:cxn modelId="{439BC3FF-BBFC-4044-AE27-BCA0295A4005}" type="presParOf" srcId="{58C3B8A3-5108-4383-BF4A-356D826E1CE2}" destId="{E5DCF739-654C-4663-BCC6-CD553056ACA7}" srcOrd="7" destOrd="0" presId="urn:microsoft.com/office/officeart/2005/8/layout/cycle1"/>
    <dgm:cxn modelId="{7EBDA07C-4EBC-4D92-B6A1-0BB0D0916170}" type="presParOf" srcId="{58C3B8A3-5108-4383-BF4A-356D826E1CE2}" destId="{2D92D685-505E-42D9-A3A9-2056CA433703}" srcOrd="8" destOrd="0" presId="urn:microsoft.com/office/officeart/2005/8/layout/cycle1"/>
    <dgm:cxn modelId="{7F1C6D7D-2A3F-4E45-9E68-B0335257F1A7}" type="presParOf" srcId="{58C3B8A3-5108-4383-BF4A-356D826E1CE2}" destId="{5B37E712-F7C9-44E5-8A0E-C62ED2F1E9C8}" srcOrd="9" destOrd="0" presId="urn:microsoft.com/office/officeart/2005/8/layout/cycle1"/>
    <dgm:cxn modelId="{7BF85853-906F-4858-B68F-FA53E9DC380F}" type="presParOf" srcId="{58C3B8A3-5108-4383-BF4A-356D826E1CE2}" destId="{9EFB36EB-8543-461F-8441-8884B92C0E8B}" srcOrd="10" destOrd="0" presId="urn:microsoft.com/office/officeart/2005/8/layout/cycle1"/>
    <dgm:cxn modelId="{DC1717E2-602E-4AC7-B6DF-0AA86E850232}" type="presParOf" srcId="{58C3B8A3-5108-4383-BF4A-356D826E1CE2}" destId="{947BC4BA-095B-42E9-A93D-54C680F23033}" srcOrd="11" destOrd="0" presId="urn:microsoft.com/office/officeart/2005/8/layout/cycle1"/>
    <dgm:cxn modelId="{1FB075F8-B5E2-49B8-88F1-2923C459D6CE}" type="presParOf" srcId="{58C3B8A3-5108-4383-BF4A-356D826E1CE2}" destId="{4168347B-9C21-4E03-B515-0CF7D3168246}" srcOrd="12" destOrd="0" presId="urn:microsoft.com/office/officeart/2005/8/layout/cycle1"/>
    <dgm:cxn modelId="{E48AF78B-611A-490A-BC7D-FE78841FA660}" type="presParOf" srcId="{58C3B8A3-5108-4383-BF4A-356D826E1CE2}" destId="{12DB7560-2155-4FCC-8464-D43BDBD89FA2}" srcOrd="13" destOrd="0" presId="urn:microsoft.com/office/officeart/2005/8/layout/cycle1"/>
    <dgm:cxn modelId="{AD704D6D-7758-426B-98A1-FC53009C0C00}" type="presParOf" srcId="{58C3B8A3-5108-4383-BF4A-356D826E1CE2}" destId="{2A6C2D25-11C0-4FE9-A66D-5ACDDB2310BA}"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322D-388B-4FAC-A6B9-59E4858170D2}">
      <dsp:nvSpPr>
        <dsp:cNvPr id="0" name=""/>
        <dsp:cNvSpPr/>
      </dsp:nvSpPr>
      <dsp:spPr>
        <a:xfrm>
          <a:off x="1831541" y="16212"/>
          <a:ext cx="569311" cy="569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831541" y="16212"/>
        <a:ext cx="569311" cy="569311"/>
      </dsp:txXfrm>
    </dsp:sp>
    <dsp:sp modelId="{D905D69D-29CE-4FEF-93B6-6046C7B2FF36}">
      <dsp:nvSpPr>
        <dsp:cNvPr id="0" name=""/>
        <dsp:cNvSpPr/>
      </dsp:nvSpPr>
      <dsp:spPr>
        <a:xfrm>
          <a:off x="490113" y="-522"/>
          <a:ext cx="2137284" cy="2137284"/>
        </a:xfrm>
        <a:prstGeom prst="circularArrow">
          <a:avLst>
            <a:gd name="adj1" fmla="val 5194"/>
            <a:gd name="adj2" fmla="val 335482"/>
            <a:gd name="adj3" fmla="val 21294998"/>
            <a:gd name="adj4" fmla="val 19764700"/>
            <a:gd name="adj5" fmla="val 60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26071-000F-4530-9CC9-48FCB36446A4}">
      <dsp:nvSpPr>
        <dsp:cNvPr id="0" name=""/>
        <dsp:cNvSpPr/>
      </dsp:nvSpPr>
      <dsp:spPr>
        <a:xfrm>
          <a:off x="2176058" y="1076527"/>
          <a:ext cx="569311" cy="569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76058" y="1076527"/>
        <a:ext cx="569311" cy="569311"/>
      </dsp:txXfrm>
    </dsp:sp>
    <dsp:sp modelId="{7CE669D9-1EAE-4BA8-85F5-391384F44950}">
      <dsp:nvSpPr>
        <dsp:cNvPr id="0" name=""/>
        <dsp:cNvSpPr/>
      </dsp:nvSpPr>
      <dsp:spPr>
        <a:xfrm>
          <a:off x="490113" y="-522"/>
          <a:ext cx="2137284" cy="2137284"/>
        </a:xfrm>
        <a:prstGeom prst="circularArrow">
          <a:avLst>
            <a:gd name="adj1" fmla="val 5194"/>
            <a:gd name="adj2" fmla="val 335482"/>
            <a:gd name="adj3" fmla="val 4016518"/>
            <a:gd name="adj4" fmla="val 2251761"/>
            <a:gd name="adj5" fmla="val 60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CF739-654C-4663-BCC6-CD553056ACA7}">
      <dsp:nvSpPr>
        <dsp:cNvPr id="0" name=""/>
        <dsp:cNvSpPr/>
      </dsp:nvSpPr>
      <dsp:spPr>
        <a:xfrm>
          <a:off x="1274100" y="1731838"/>
          <a:ext cx="569311" cy="569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274100" y="1731838"/>
        <a:ext cx="569311" cy="569311"/>
      </dsp:txXfrm>
    </dsp:sp>
    <dsp:sp modelId="{2D92D685-505E-42D9-A3A9-2056CA433703}">
      <dsp:nvSpPr>
        <dsp:cNvPr id="0" name=""/>
        <dsp:cNvSpPr/>
      </dsp:nvSpPr>
      <dsp:spPr>
        <a:xfrm>
          <a:off x="490113" y="-522"/>
          <a:ext cx="2137284" cy="2137284"/>
        </a:xfrm>
        <a:prstGeom prst="circularArrow">
          <a:avLst>
            <a:gd name="adj1" fmla="val 5194"/>
            <a:gd name="adj2" fmla="val 335482"/>
            <a:gd name="adj3" fmla="val 8212757"/>
            <a:gd name="adj4" fmla="val 6448000"/>
            <a:gd name="adj5" fmla="val 60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FB36EB-8543-461F-8441-8884B92C0E8B}">
      <dsp:nvSpPr>
        <dsp:cNvPr id="0" name=""/>
        <dsp:cNvSpPr/>
      </dsp:nvSpPr>
      <dsp:spPr>
        <a:xfrm>
          <a:off x="372141" y="1076527"/>
          <a:ext cx="569311" cy="569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72141" y="1076527"/>
        <a:ext cx="569311" cy="569311"/>
      </dsp:txXfrm>
    </dsp:sp>
    <dsp:sp modelId="{947BC4BA-095B-42E9-A93D-54C680F23033}">
      <dsp:nvSpPr>
        <dsp:cNvPr id="0" name=""/>
        <dsp:cNvSpPr/>
      </dsp:nvSpPr>
      <dsp:spPr>
        <a:xfrm>
          <a:off x="490113" y="-522"/>
          <a:ext cx="2137284" cy="2137284"/>
        </a:xfrm>
        <a:prstGeom prst="circularArrow">
          <a:avLst>
            <a:gd name="adj1" fmla="val 5194"/>
            <a:gd name="adj2" fmla="val 335482"/>
            <a:gd name="adj3" fmla="val 12299818"/>
            <a:gd name="adj4" fmla="val 10769520"/>
            <a:gd name="adj5" fmla="val 60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DB7560-2155-4FCC-8464-D43BDBD89FA2}">
      <dsp:nvSpPr>
        <dsp:cNvPr id="0" name=""/>
        <dsp:cNvSpPr/>
      </dsp:nvSpPr>
      <dsp:spPr>
        <a:xfrm>
          <a:off x="716659" y="16212"/>
          <a:ext cx="569311" cy="569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16659" y="16212"/>
        <a:ext cx="569311" cy="569311"/>
      </dsp:txXfrm>
    </dsp:sp>
    <dsp:sp modelId="{2A6C2D25-11C0-4FE9-A66D-5ACDDB2310BA}">
      <dsp:nvSpPr>
        <dsp:cNvPr id="0" name=""/>
        <dsp:cNvSpPr/>
      </dsp:nvSpPr>
      <dsp:spPr>
        <a:xfrm>
          <a:off x="490113" y="-522"/>
          <a:ext cx="2137284" cy="2137284"/>
        </a:xfrm>
        <a:prstGeom prst="circularArrow">
          <a:avLst>
            <a:gd name="adj1" fmla="val 5194"/>
            <a:gd name="adj2" fmla="val 335482"/>
            <a:gd name="adj3" fmla="val 16867501"/>
            <a:gd name="adj4" fmla="val 15197017"/>
            <a:gd name="adj5" fmla="val 60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4" name="Segnaposto piè di pagina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E257709F-20BB-8F4D-99FB-C91FD1854DD5}" type="slidenum">
              <a:rPr lang="it-IT" smtClean="0"/>
              <a:t>‹#›</a:t>
            </a:fld>
            <a:endParaRPr lang="it-IT"/>
          </a:p>
        </p:txBody>
      </p:sp>
      <p:sp>
        <p:nvSpPr>
          <p:cNvPr id="6" name="Segnaposto data 5"/>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EB4F748-3377-D94F-AAF6-4EEAB49811AB}" type="datetimeFigureOut">
              <a:rPr lang="it-IT" smtClean="0"/>
              <a:t>21/11/2019</a:t>
            </a:fld>
            <a:endParaRPr lang="it-IT"/>
          </a:p>
        </p:txBody>
      </p:sp>
    </p:spTree>
    <p:extLst>
      <p:ext uri="{BB962C8B-B14F-4D97-AF65-F5344CB8AC3E}">
        <p14:creationId xmlns:p14="http://schemas.microsoft.com/office/powerpoint/2010/main" val="17821654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7FDB5273-97F1-2B4C-9DC3-FEE8997EE064}" type="datetimeFigureOut">
              <a:rPr lang="it-IT" smtClean="0"/>
              <a:t>21/11/2019</a:t>
            </a:fld>
            <a:endParaRPr lang="it-IT"/>
          </a:p>
        </p:txBody>
      </p:sp>
      <p:sp>
        <p:nvSpPr>
          <p:cNvPr id="4" name="Segnaposto immagine diapositiva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BF8AE36-1766-4B43-96CA-6925F4A3578D}" type="slidenum">
              <a:rPr lang="it-IT" smtClean="0"/>
              <a:t>‹#›</a:t>
            </a:fld>
            <a:endParaRPr lang="it-IT"/>
          </a:p>
        </p:txBody>
      </p:sp>
    </p:spTree>
    <p:extLst>
      <p:ext uri="{BB962C8B-B14F-4D97-AF65-F5344CB8AC3E}">
        <p14:creationId xmlns:p14="http://schemas.microsoft.com/office/powerpoint/2010/main" val="3590704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index.com/news-blog/google-scholar-reveals-most-influential-papers-research-citations-twenty-nineteen"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eurekalert.org/pub_releases/2017-10/uom-nsm101617.php" TargetMode="External"/><Relationship Id="rId4" Type="http://schemas.openxmlformats.org/officeDocument/2006/relationships/hyperlink" Target="https://www.nature.com/news/einstein-s-gravitational-waves-found-at-last-1.1936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1</a:t>
            </a:fld>
            <a:endParaRPr lang="it-IT"/>
          </a:p>
        </p:txBody>
      </p:sp>
    </p:spTree>
    <p:extLst>
      <p:ext uri="{BB962C8B-B14F-4D97-AF65-F5344CB8AC3E}">
        <p14:creationId xmlns:p14="http://schemas.microsoft.com/office/powerpoint/2010/main" val="407170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BF8AE36-1766-4B43-96CA-6925F4A3578D}" type="slidenum">
              <a:rPr lang="it-IT" smtClean="0"/>
              <a:t>18</a:t>
            </a:fld>
            <a:endParaRPr lang="it-IT"/>
          </a:p>
        </p:txBody>
      </p:sp>
    </p:spTree>
    <p:extLst>
      <p:ext uri="{BB962C8B-B14F-4D97-AF65-F5344CB8AC3E}">
        <p14:creationId xmlns:p14="http://schemas.microsoft.com/office/powerpoint/2010/main" val="378130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Google Scholar reveals its most influential papers for 2019</a:t>
            </a:r>
          </a:p>
          <a:p>
            <a:r>
              <a:rPr lang="es-ES" dirty="0">
                <a:hlinkClick r:id="rId3"/>
              </a:rPr>
              <a:t>https://www.natureindex.com/news-blog/google-scholar-reveals-most-influential-papers-research-citations-twenty-nineteen</a:t>
            </a:r>
            <a:endParaRPr lang="es-ES" dirty="0"/>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7) Physical Review Letters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6,009 citations</a:t>
            </a:r>
          </a:p>
          <a:p>
            <a:r>
              <a:rPr lang="en-US" sz="1200" b="0" i="0" kern="1200" dirty="0">
                <a:solidFill>
                  <a:schemeClr val="tx1"/>
                </a:solidFill>
                <a:effectLst/>
                <a:latin typeface="+mn-lt"/>
                <a:ea typeface="+mn-ea"/>
                <a:cs typeface="+mn-cs"/>
              </a:rPr>
              <a:t>This study stands out among the rest in this list as one that gained significant media attention and engagement from the general public, making an impact both inside and outside academia.</a:t>
            </a:r>
          </a:p>
          <a:p>
            <a:r>
              <a:rPr lang="en-US" sz="1200" b="0" i="0" kern="1200" dirty="0">
                <a:solidFill>
                  <a:schemeClr val="tx1"/>
                </a:solidFill>
                <a:effectLst/>
                <a:latin typeface="+mn-lt"/>
                <a:ea typeface="+mn-ea"/>
                <a:cs typeface="+mn-cs"/>
              </a:rPr>
              <a:t>Through this paper, a team of physicists from the Advanced Laser Interferometer Gravitational-Wave Observatory (LIGO) described the </a:t>
            </a:r>
            <a:r>
              <a:rPr lang="en-US" sz="1200" b="1" i="0" u="none" strike="noStrike" kern="1200" dirty="0">
                <a:solidFill>
                  <a:schemeClr val="tx1"/>
                </a:solidFill>
                <a:effectLst/>
                <a:latin typeface="+mn-lt"/>
                <a:ea typeface="+mn-ea"/>
                <a:cs typeface="+mn-cs"/>
                <a:hlinkClick r:id="rId4"/>
              </a:rPr>
              <a:t>first direct observation of gravitational waves</a:t>
            </a:r>
            <a:r>
              <a:rPr lang="en-US" sz="1200" b="0" i="0" kern="1200" dirty="0">
                <a:solidFill>
                  <a:schemeClr val="tx1"/>
                </a:solidFill>
                <a:effectLst/>
                <a:latin typeface="+mn-lt"/>
                <a:ea typeface="+mn-ea"/>
                <a:cs typeface="+mn-cs"/>
              </a:rPr>
              <a:t> – a feat that took a century to achieve following Einstein’s prediction of these elusive ripples in space-time.</a:t>
            </a:r>
          </a:p>
          <a:p>
            <a:r>
              <a:rPr lang="en-US" sz="1200" b="0" i="0" kern="1200" dirty="0">
                <a:solidFill>
                  <a:schemeClr val="tx1"/>
                </a:solidFill>
                <a:effectLst/>
                <a:latin typeface="+mn-lt"/>
                <a:ea typeface="+mn-ea"/>
                <a:cs typeface="+mn-cs"/>
              </a:rPr>
              <a:t>The study got 2.5 times more citations than the second most-cited paper in </a:t>
            </a:r>
            <a:r>
              <a:rPr lang="en-US" sz="1200" b="0" i="1" kern="1200" dirty="0">
                <a:solidFill>
                  <a:schemeClr val="tx1"/>
                </a:solidFill>
                <a:effectLst/>
                <a:latin typeface="+mn-lt"/>
                <a:ea typeface="+mn-ea"/>
                <a:cs typeface="+mn-cs"/>
              </a:rPr>
              <a:t>Physical Review Letters</a:t>
            </a:r>
            <a:r>
              <a:rPr lang="en-US" sz="1200" b="0" i="0" kern="1200" dirty="0">
                <a:solidFill>
                  <a:schemeClr val="tx1"/>
                </a:solidFill>
                <a:effectLst/>
                <a:latin typeface="+mn-lt"/>
                <a:ea typeface="+mn-ea"/>
                <a:cs typeface="+mn-cs"/>
              </a:rPr>
              <a:t>, also from LIGO, which in 2017 announced the </a:t>
            </a:r>
            <a:r>
              <a:rPr lang="en-US" sz="1200" b="1" i="0" u="none" strike="noStrike" kern="1200" dirty="0">
                <a:solidFill>
                  <a:schemeClr val="tx1"/>
                </a:solidFill>
                <a:effectLst/>
                <a:latin typeface="+mn-lt"/>
                <a:ea typeface="+mn-ea"/>
                <a:cs typeface="+mn-cs"/>
                <a:hlinkClick r:id="rId5"/>
              </a:rPr>
              <a:t>first direct observation</a:t>
            </a:r>
            <a:r>
              <a:rPr lang="en-US" sz="1200" b="0" i="0" kern="1200" dirty="0">
                <a:solidFill>
                  <a:schemeClr val="tx1"/>
                </a:solidFill>
                <a:effectLst/>
                <a:latin typeface="+mn-lt"/>
                <a:ea typeface="+mn-ea"/>
                <a:cs typeface="+mn-cs"/>
              </a:rPr>
              <a:t> of a merger between two neutron stars.</a:t>
            </a:r>
          </a:p>
          <a:p>
            <a:endParaRPr lang="es-ES" dirty="0"/>
          </a:p>
        </p:txBody>
      </p:sp>
      <p:sp>
        <p:nvSpPr>
          <p:cNvPr id="4" name="Slide Number Placeholder 3"/>
          <p:cNvSpPr>
            <a:spLocks noGrp="1"/>
          </p:cNvSpPr>
          <p:nvPr>
            <p:ph type="sldNum" sz="quarter" idx="5"/>
          </p:nvPr>
        </p:nvSpPr>
        <p:spPr/>
        <p:txBody>
          <a:bodyPr/>
          <a:lstStyle/>
          <a:p>
            <a:fld id="{3BF8AE36-1766-4B43-96CA-6925F4A3578D}" type="slidenum">
              <a:rPr lang="it-IT" smtClean="0"/>
              <a:t>2</a:t>
            </a:fld>
            <a:endParaRPr lang="it-IT"/>
          </a:p>
        </p:txBody>
      </p:sp>
    </p:spTree>
    <p:extLst>
      <p:ext uri="{BB962C8B-B14F-4D97-AF65-F5344CB8AC3E}">
        <p14:creationId xmlns:p14="http://schemas.microsoft.com/office/powerpoint/2010/main" val="403177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into scientific figures… and their captions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Dealing with scientific figures is very complicated. One needs specific parsers to extract all the different visual components and their connectors and then semantically interpret them and their interconnection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is a lot of supporting evidence in the text of the captions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3BF8AE36-1766-4B43-96CA-6925F4A3578D}" type="slidenum">
              <a:rPr lang="it-IT" smtClean="0"/>
              <a:t>3</a:t>
            </a:fld>
            <a:endParaRPr lang="it-IT"/>
          </a:p>
        </p:txBody>
      </p:sp>
    </p:spTree>
    <p:extLst>
      <p:ext uri="{BB962C8B-B14F-4D97-AF65-F5344CB8AC3E}">
        <p14:creationId xmlns:p14="http://schemas.microsoft.com/office/powerpoint/2010/main" val="76322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a:t>
            </a:r>
            <a:endParaRPr lang="es-ES" dirty="0"/>
          </a:p>
        </p:txBody>
      </p:sp>
      <p:sp>
        <p:nvSpPr>
          <p:cNvPr id="4" name="Slide Number Placeholder 3"/>
          <p:cNvSpPr>
            <a:spLocks noGrp="1"/>
          </p:cNvSpPr>
          <p:nvPr>
            <p:ph type="sldNum" sz="quarter" idx="5"/>
          </p:nvPr>
        </p:nvSpPr>
        <p:spPr/>
        <p:txBody>
          <a:bodyPr/>
          <a:lstStyle/>
          <a:p>
            <a:fld id="{3BF8AE36-1766-4B43-96CA-6925F4A3578D}" type="slidenum">
              <a:rPr lang="it-IT" smtClean="0"/>
              <a:t>4</a:t>
            </a:fld>
            <a:endParaRPr lang="it-IT"/>
          </a:p>
        </p:txBody>
      </p:sp>
    </p:spTree>
    <p:extLst>
      <p:ext uri="{BB962C8B-B14F-4D97-AF65-F5344CB8AC3E}">
        <p14:creationId xmlns:p14="http://schemas.microsoft.com/office/powerpoint/2010/main" val="419051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5</a:t>
            </a:fld>
            <a:endParaRPr lang="it-IT"/>
          </a:p>
        </p:txBody>
      </p:sp>
    </p:spTree>
    <p:extLst>
      <p:ext uri="{BB962C8B-B14F-4D97-AF65-F5344CB8AC3E}">
        <p14:creationId xmlns:p14="http://schemas.microsoft.com/office/powerpoint/2010/main" val="90112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6</a:t>
            </a:fld>
            <a:endParaRPr lang="it-IT"/>
          </a:p>
        </p:txBody>
      </p:sp>
    </p:spTree>
    <p:extLst>
      <p:ext uri="{BB962C8B-B14F-4D97-AF65-F5344CB8AC3E}">
        <p14:creationId xmlns:p14="http://schemas.microsoft.com/office/powerpoint/2010/main" val="2529676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combination focuses on the level of agreement between the models of each modality, while supervised pre-training is the conceptually closest supervised model to our approach</a:t>
            </a:r>
          </a:p>
          <a:p>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8</a:t>
            </a:fld>
            <a:endParaRPr lang="it-IT"/>
          </a:p>
        </p:txBody>
      </p:sp>
    </p:spTree>
    <p:extLst>
      <p:ext uri="{BB962C8B-B14F-4D97-AF65-F5344CB8AC3E}">
        <p14:creationId xmlns:p14="http://schemas.microsoft.com/office/powerpoint/2010/main" val="116611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Tasks like image-sentence matching are well covered. </a:t>
            </a:r>
            <a:r>
              <a:rPr lang="en-US" sz="1600" b="1" dirty="0"/>
              <a:t>However, dealing with scientific figures entails additional challenges</a:t>
            </a:r>
          </a:p>
          <a:p>
            <a:pPr lvl="1"/>
            <a:r>
              <a:rPr lang="en-US" sz="1200" dirty="0"/>
              <a:t>Scientific figures are </a:t>
            </a:r>
            <a:r>
              <a:rPr lang="en-US" sz="1200" b="1" dirty="0"/>
              <a:t>more abstract, arbitrary and symbolic</a:t>
            </a:r>
          </a:p>
          <a:p>
            <a:pPr lvl="1"/>
            <a:r>
              <a:rPr lang="en-US" sz="1200" dirty="0"/>
              <a:t>Scientific </a:t>
            </a:r>
            <a:r>
              <a:rPr lang="en-US" sz="1200" b="1" dirty="0"/>
              <a:t>captions are significantly longer, </a:t>
            </a:r>
            <a:r>
              <a:rPr lang="en-US" sz="1200" dirty="0"/>
              <a:t>e.g. ~42 words in Semantic Scholar vs. ~11 in COCO</a:t>
            </a:r>
          </a:p>
          <a:p>
            <a:pPr lvl="1"/>
            <a:r>
              <a:rPr lang="en-US" sz="1200" b="1" dirty="0"/>
              <a:t>Only one possible caption per figure and vice versa </a:t>
            </a:r>
            <a:r>
              <a:rPr lang="en-US" sz="1200" dirty="0"/>
              <a:t>unlike natural image datasets</a:t>
            </a:r>
            <a:endParaRPr lang="en-US" sz="1200" b="1" dirty="0"/>
          </a:p>
          <a:p>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11</a:t>
            </a:fld>
            <a:endParaRPr lang="it-IT"/>
          </a:p>
        </p:txBody>
      </p:sp>
    </p:spTree>
    <p:extLst>
      <p:ext uri="{BB962C8B-B14F-4D97-AF65-F5344CB8AC3E}">
        <p14:creationId xmlns:p14="http://schemas.microsoft.com/office/powerpoint/2010/main" val="265147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8AE36-1766-4B43-96CA-6925F4A3578D}" type="slidenum">
              <a:rPr lang="it-IT" smtClean="0"/>
              <a:t>14</a:t>
            </a:fld>
            <a:endParaRPr lang="it-IT"/>
          </a:p>
        </p:txBody>
      </p:sp>
    </p:spTree>
    <p:extLst>
      <p:ext uri="{BB962C8B-B14F-4D97-AF65-F5344CB8AC3E}">
        <p14:creationId xmlns:p14="http://schemas.microsoft.com/office/powerpoint/2010/main" val="41595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twitter.com/Expert_System" TargetMode="External"/><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lvl1pPr>
              <a:defRPr baseline="0"/>
            </a:lvl1pPr>
          </a:lstStyle>
          <a:p>
            <a:r>
              <a:rPr lang="it-IT" dirty="0"/>
              <a:t>Click to </a:t>
            </a:r>
            <a:r>
              <a:rPr lang="it-IT" dirty="0" err="1"/>
              <a:t>change</a:t>
            </a:r>
            <a:r>
              <a:rPr lang="it-IT" dirty="0"/>
              <a:t> Title</a:t>
            </a:r>
          </a:p>
        </p:txBody>
      </p:sp>
      <p:sp>
        <p:nvSpPr>
          <p:cNvPr id="5" name="Segnaposto contenuto 2"/>
          <p:cNvSpPr>
            <a:spLocks noGrp="1"/>
          </p:cNvSpPr>
          <p:nvPr>
            <p:ph sz="half" idx="11" hasCustomPrompt="1"/>
          </p:nvPr>
        </p:nvSpPr>
        <p:spPr>
          <a:xfrm>
            <a:off x="23912" y="3776055"/>
            <a:ext cx="9120088" cy="523887"/>
          </a:xfrm>
          <a:prstGeom prst="rect">
            <a:avLst/>
          </a:prstGeom>
        </p:spPr>
        <p:txBody>
          <a:bodyPr lIns="180000"/>
          <a:lstStyle>
            <a:lvl1pPr marL="0" indent="0" algn="ctr">
              <a:buClr>
                <a:srgbClr val="EC2F00"/>
              </a:buClr>
              <a:buFontTx/>
              <a:buNone/>
              <a:defRPr sz="2000">
                <a:solidFill>
                  <a:schemeClr val="bg1"/>
                </a:solidFill>
              </a:defRPr>
            </a:lvl1pPr>
            <a:lvl2pPr marL="457200" indent="0" algn="ctr">
              <a:buClr>
                <a:srgbClr val="EC2F00"/>
              </a:buClr>
              <a:buSzPct val="80000"/>
              <a:buFontTx/>
              <a:buNone/>
              <a:defRPr sz="2000">
                <a:solidFill>
                  <a:srgbClr val="1B3F7D"/>
                </a:solidFill>
              </a:defRPr>
            </a:lvl2pPr>
            <a:lvl3pPr marL="914400" indent="0" algn="ctr">
              <a:buClr>
                <a:srgbClr val="EC2F00"/>
              </a:buClr>
              <a:buSzPct val="50000"/>
              <a:buFontTx/>
              <a:buNone/>
              <a:defRPr sz="2000">
                <a:solidFill>
                  <a:srgbClr val="1B3F7D"/>
                </a:solidFill>
              </a:defRPr>
            </a:lvl3pPr>
            <a:lvl4pPr marL="1371600" indent="0" algn="ctr">
              <a:buClr>
                <a:srgbClr val="EC2F00"/>
              </a:buClr>
              <a:buSzPct val="30000"/>
              <a:buFontTx/>
              <a:buNone/>
              <a:defRPr sz="2000">
                <a:solidFill>
                  <a:srgbClr val="1B3F7D"/>
                </a:solidFill>
              </a:defRPr>
            </a:lvl4pPr>
            <a:lvl5pPr marL="1828800" indent="0" algn="ctr">
              <a:buClr>
                <a:srgbClr val="EC2F00"/>
              </a:buClr>
              <a:buSzPct val="30000"/>
              <a:buFontTx/>
              <a:buNone/>
              <a:defRPr sz="2000">
                <a:solidFill>
                  <a:srgbClr val="1B3F7D"/>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a:t>
            </a:r>
            <a:r>
              <a:rPr lang="it-IT" dirty="0" err="1"/>
              <a:t>subtitle</a:t>
            </a:r>
            <a:endParaRPr lang="it-IT" dirty="0"/>
          </a:p>
        </p:txBody>
      </p:sp>
    </p:spTree>
    <p:extLst>
      <p:ext uri="{BB962C8B-B14F-4D97-AF65-F5344CB8AC3E}">
        <p14:creationId xmlns:p14="http://schemas.microsoft.com/office/powerpoint/2010/main" val="1937394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gnaposto contenuto 2"/>
          <p:cNvSpPr>
            <a:spLocks noGrp="1"/>
          </p:cNvSpPr>
          <p:nvPr>
            <p:ph sz="half" idx="10" hasCustomPrompt="1"/>
          </p:nvPr>
        </p:nvSpPr>
        <p:spPr>
          <a:xfrm>
            <a:off x="583522" y="699542"/>
            <a:ext cx="7998536" cy="3960440"/>
          </a:xfrm>
          <a:prstGeom prst="rect">
            <a:avLst/>
          </a:prstGeom>
        </p:spPr>
        <p:txBody>
          <a:bodyPr lIns="180000"/>
          <a:lstStyle>
            <a:lvl1pPr marL="0" indent="0" algn="l">
              <a:buClr>
                <a:srgbClr val="EC2F00"/>
              </a:buClr>
              <a:buFont typeface="Wingdings" charset="2"/>
              <a:buNone/>
              <a:defRPr sz="2000">
                <a:solidFill>
                  <a:srgbClr val="1B3F7D"/>
                </a:solidFill>
              </a:defRPr>
            </a:lvl1pPr>
            <a:lvl2pPr marL="742950" indent="-285750" algn="l">
              <a:buClr>
                <a:srgbClr val="EC2F00"/>
              </a:buClr>
              <a:buSzPct val="80000"/>
              <a:buFont typeface="Wingdings" charset="2"/>
              <a:buChar char="§"/>
              <a:defRPr sz="2000">
                <a:solidFill>
                  <a:srgbClr val="1B3F7D"/>
                </a:solidFill>
              </a:defRPr>
            </a:lvl2pPr>
            <a:lvl3pPr marL="1143000" indent="-228600" algn="l">
              <a:buClr>
                <a:srgbClr val="EC2F00"/>
              </a:buClr>
              <a:buSzPct val="50000"/>
              <a:buFont typeface="Wingdings" charset="2"/>
              <a:buChar char="§"/>
              <a:defRPr sz="20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TABLE</a:t>
            </a:r>
          </a:p>
        </p:txBody>
      </p:sp>
      <p:sp>
        <p:nvSpPr>
          <p:cNvPr id="8" name="Segnaposto contenuto 2"/>
          <p:cNvSpPr>
            <a:spLocks noGrp="1"/>
          </p:cNvSpPr>
          <p:nvPr>
            <p:ph sz="half" idx="17" hasCustomPrompt="1"/>
          </p:nvPr>
        </p:nvSpPr>
        <p:spPr>
          <a:xfrm>
            <a:off x="0" y="0"/>
            <a:ext cx="9144000" cy="679004"/>
          </a:xfrm>
          <a:prstGeom prst="rect">
            <a:avLst/>
          </a:prstGeom>
        </p:spPr>
        <p:txBody>
          <a:bodyPr lIns="180000"/>
          <a:lstStyle>
            <a:lvl1pPr marL="0" indent="0" algn="ctr">
              <a:buClr>
                <a:srgbClr val="EC2F00"/>
              </a:buClr>
              <a:buFont typeface="Wingdings" charset="2"/>
              <a:buNone/>
              <a:defRPr sz="2800" baseline="0">
                <a:solidFill>
                  <a:srgbClr val="1B3F7D"/>
                </a:solidFill>
              </a:defRPr>
            </a:lvl1pPr>
            <a:lvl2pPr marL="742950" indent="-285750" algn="l">
              <a:buClr>
                <a:srgbClr val="EC2F00"/>
              </a:buClr>
              <a:buSzPct val="80000"/>
              <a:buFont typeface="Wingdings" charset="2"/>
              <a:buChar char="§"/>
              <a:defRPr sz="2000">
                <a:solidFill>
                  <a:srgbClr val="1B3F7D"/>
                </a:solidFill>
              </a:defRPr>
            </a:lvl2pPr>
            <a:lvl3pPr marL="1143000" indent="-228600" algn="l">
              <a:buClr>
                <a:srgbClr val="EC2F00"/>
              </a:buClr>
              <a:buSzPct val="50000"/>
              <a:buFont typeface="Wingdings" charset="2"/>
              <a:buChar char="§"/>
              <a:defRPr sz="20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Title</a:t>
            </a:r>
          </a:p>
        </p:txBody>
      </p:sp>
      <p:sp>
        <p:nvSpPr>
          <p:cNvPr id="6"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gnaposto contenuto 2"/>
          <p:cNvSpPr>
            <a:spLocks noGrp="1"/>
          </p:cNvSpPr>
          <p:nvPr>
            <p:ph sz="half" idx="10" hasCustomPrompt="1"/>
          </p:nvPr>
        </p:nvSpPr>
        <p:spPr>
          <a:xfrm>
            <a:off x="583522" y="699542"/>
            <a:ext cx="7998536" cy="3960440"/>
          </a:xfrm>
          <a:prstGeom prst="rect">
            <a:avLst/>
          </a:prstGeom>
        </p:spPr>
        <p:txBody>
          <a:bodyPr lIns="180000"/>
          <a:lstStyle>
            <a:lvl1pPr marL="0" indent="0" algn="l">
              <a:buClr>
                <a:srgbClr val="EC2F00"/>
              </a:buClr>
              <a:buFont typeface="Wingdings" charset="2"/>
              <a:buNone/>
              <a:defRPr sz="2000">
                <a:solidFill>
                  <a:srgbClr val="1B3F7D"/>
                </a:solidFill>
              </a:defRPr>
            </a:lvl1pPr>
            <a:lvl2pPr marL="742950" indent="-285750" algn="l">
              <a:buClr>
                <a:srgbClr val="EC2F00"/>
              </a:buClr>
              <a:buSzPct val="80000"/>
              <a:buFont typeface="Wingdings" charset="2"/>
              <a:buChar char="§"/>
              <a:defRPr sz="2000">
                <a:solidFill>
                  <a:srgbClr val="1B3F7D"/>
                </a:solidFill>
              </a:defRPr>
            </a:lvl2pPr>
            <a:lvl3pPr marL="1143000" indent="-228600" algn="l">
              <a:buClr>
                <a:srgbClr val="EC2F00"/>
              </a:buClr>
              <a:buSzPct val="50000"/>
              <a:buFont typeface="Wingdings" charset="2"/>
              <a:buChar char="§"/>
              <a:defRPr sz="20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CHART</a:t>
            </a:r>
          </a:p>
        </p:txBody>
      </p:sp>
      <p:sp>
        <p:nvSpPr>
          <p:cNvPr id="8" name="Segnaposto contenuto 2"/>
          <p:cNvSpPr>
            <a:spLocks noGrp="1"/>
          </p:cNvSpPr>
          <p:nvPr>
            <p:ph sz="half" idx="17" hasCustomPrompt="1"/>
          </p:nvPr>
        </p:nvSpPr>
        <p:spPr>
          <a:xfrm>
            <a:off x="0" y="0"/>
            <a:ext cx="9144000" cy="679004"/>
          </a:xfrm>
          <a:prstGeom prst="rect">
            <a:avLst/>
          </a:prstGeom>
        </p:spPr>
        <p:txBody>
          <a:bodyPr lIns="180000"/>
          <a:lstStyle>
            <a:lvl1pPr marL="0" indent="0" algn="ctr">
              <a:buClr>
                <a:srgbClr val="EC2F00"/>
              </a:buClr>
              <a:buFont typeface="Wingdings" charset="2"/>
              <a:buNone/>
              <a:defRPr sz="2800">
                <a:solidFill>
                  <a:srgbClr val="1B3F7D"/>
                </a:solidFill>
              </a:defRPr>
            </a:lvl1pPr>
            <a:lvl2pPr marL="742950" indent="-285750" algn="l">
              <a:buClr>
                <a:srgbClr val="EC2F00"/>
              </a:buClr>
              <a:buSzPct val="80000"/>
              <a:buFont typeface="Wingdings" charset="2"/>
              <a:buChar char="§"/>
              <a:defRPr sz="2000">
                <a:solidFill>
                  <a:srgbClr val="1B3F7D"/>
                </a:solidFill>
              </a:defRPr>
            </a:lvl2pPr>
            <a:lvl3pPr marL="1143000" indent="-228600" algn="l">
              <a:buClr>
                <a:srgbClr val="EC2F00"/>
              </a:buClr>
              <a:buSzPct val="50000"/>
              <a:buFont typeface="Wingdings" charset="2"/>
              <a:buChar char="§"/>
              <a:defRPr sz="20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Title</a:t>
            </a:r>
          </a:p>
        </p:txBody>
      </p:sp>
      <p:sp>
        <p:nvSpPr>
          <p:cNvPr id="5"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extLst>
      <p:ext uri="{BB962C8B-B14F-4D97-AF65-F5344CB8AC3E}">
        <p14:creationId xmlns:p14="http://schemas.microsoft.com/office/powerpoint/2010/main" val="948349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0" y="1059582"/>
            <a:ext cx="5292080" cy="857250"/>
          </a:xfrm>
        </p:spPr>
        <p:txBody>
          <a:bodyPr lIns="540000">
            <a:normAutofit/>
          </a:bodyPr>
          <a:lstStyle>
            <a:lvl1pPr algn="l">
              <a:defRPr sz="2200">
                <a:solidFill>
                  <a:srgbClr val="EC2F00"/>
                </a:solidFill>
              </a:defRPr>
            </a:lvl1pPr>
          </a:lstStyle>
          <a:p>
            <a:r>
              <a:rPr lang="it-IT" dirty="0"/>
              <a:t>NAME</a:t>
            </a:r>
            <a:br>
              <a:rPr lang="it-IT" dirty="0"/>
            </a:br>
            <a:r>
              <a:rPr lang="it-IT" dirty="0"/>
              <a:t>TITLE</a:t>
            </a:r>
          </a:p>
        </p:txBody>
      </p:sp>
      <p:sp>
        <p:nvSpPr>
          <p:cNvPr id="3" name="Segnaposto testo 2"/>
          <p:cNvSpPr>
            <a:spLocks noGrp="1"/>
          </p:cNvSpPr>
          <p:nvPr>
            <p:ph type="body" idx="1" hasCustomPrompt="1"/>
          </p:nvPr>
        </p:nvSpPr>
        <p:spPr>
          <a:xfrm>
            <a:off x="0" y="1916832"/>
            <a:ext cx="5292080" cy="783059"/>
          </a:xfrm>
          <a:prstGeom prst="rect">
            <a:avLst/>
          </a:prstGeom>
        </p:spPr>
        <p:txBody>
          <a:bodyPr lIns="540000" anchor="b"/>
          <a:lstStyle>
            <a:lvl1pPr marL="0" indent="0">
              <a:buNone/>
              <a:defRPr sz="1600" b="0" baseline="0">
                <a:solidFill>
                  <a:srgbClr val="1B3F7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Email - </a:t>
            </a:r>
            <a:r>
              <a:rPr lang="it-IT" dirty="0" err="1"/>
              <a:t>phone</a:t>
            </a:r>
            <a:endParaRPr lang="it-IT" dirty="0"/>
          </a:p>
        </p:txBody>
      </p:sp>
      <p:sp>
        <p:nvSpPr>
          <p:cNvPr id="14" name="CasellaDiTesto 13"/>
          <p:cNvSpPr txBox="1"/>
          <p:nvPr userDrawn="1"/>
        </p:nvSpPr>
        <p:spPr>
          <a:xfrm>
            <a:off x="1285852" y="3462218"/>
            <a:ext cx="3790204" cy="1323439"/>
          </a:xfrm>
          <a:prstGeom prst="rect">
            <a:avLst/>
          </a:prstGeom>
          <a:noFill/>
        </p:spPr>
        <p:txBody>
          <a:bodyPr wrap="square" rtlCol="0">
            <a:spAutoFit/>
          </a:bodyPr>
          <a:lstStyle/>
          <a:p>
            <a:r>
              <a:rPr lang="it-IT" sz="1600" dirty="0" err="1">
                <a:solidFill>
                  <a:schemeClr val="bg1"/>
                </a:solidFill>
              </a:rPr>
              <a:t>linkedin.com</a:t>
            </a:r>
            <a:r>
              <a:rPr lang="it-IT" sz="1600" dirty="0">
                <a:solidFill>
                  <a:schemeClr val="bg1"/>
                </a:solidFill>
              </a:rPr>
              <a:t>/company/</a:t>
            </a:r>
            <a:r>
              <a:rPr lang="it-IT" sz="1600" dirty="0" err="1">
                <a:solidFill>
                  <a:schemeClr val="bg1"/>
                </a:solidFill>
              </a:rPr>
              <a:t>expert-system</a:t>
            </a:r>
            <a:endParaRPr lang="it-IT" sz="1600" dirty="0">
              <a:solidFill>
                <a:schemeClr val="bg1"/>
              </a:solidFill>
            </a:endParaRPr>
          </a:p>
          <a:p>
            <a:endParaRPr lang="it-IT" sz="1600" dirty="0">
              <a:solidFill>
                <a:schemeClr val="bg1"/>
              </a:solidFill>
              <a:hlinkClick r:id="rId3"/>
            </a:endParaRPr>
          </a:p>
          <a:p>
            <a:r>
              <a:rPr lang="it-IT" sz="1600" dirty="0" err="1">
                <a:solidFill>
                  <a:schemeClr val="bg1"/>
                </a:solidFill>
              </a:rPr>
              <a:t>twitter.com</a:t>
            </a:r>
            <a:r>
              <a:rPr lang="it-IT" sz="1600" dirty="0">
                <a:solidFill>
                  <a:schemeClr val="bg1"/>
                </a:solidFill>
              </a:rPr>
              <a:t>/</a:t>
            </a:r>
            <a:r>
              <a:rPr lang="it-IT" sz="1600" dirty="0" err="1">
                <a:solidFill>
                  <a:schemeClr val="bg1"/>
                </a:solidFill>
              </a:rPr>
              <a:t>Expert_System</a:t>
            </a:r>
            <a:endParaRPr lang="it-IT" sz="1600" dirty="0">
              <a:solidFill>
                <a:schemeClr val="bg1"/>
              </a:solidFill>
            </a:endParaRPr>
          </a:p>
          <a:p>
            <a:endParaRPr lang="it-IT" sz="1600" dirty="0">
              <a:solidFill>
                <a:schemeClr val="bg1"/>
              </a:solidFill>
            </a:endParaRPr>
          </a:p>
          <a:p>
            <a:r>
              <a:rPr lang="it-IT" sz="1600" dirty="0">
                <a:solidFill>
                  <a:schemeClr val="bg1"/>
                </a:solidFill>
              </a:rPr>
              <a:t>info@expertsystem.com</a:t>
            </a:r>
          </a:p>
        </p:txBody>
      </p:sp>
      <p:pic>
        <p:nvPicPr>
          <p:cNvPr id="16" name="Picture 6" descr="D:\LAVORI\Expert System\PPT\mail.png"/>
          <p:cNvPicPr>
            <a:picLocks noChangeAspect="1" noChangeArrowheads="1"/>
          </p:cNvPicPr>
          <p:nvPr userDrawn="1"/>
        </p:nvPicPr>
        <p:blipFill>
          <a:blip r:embed="rId4"/>
          <a:srcRect/>
          <a:stretch>
            <a:fillRect/>
          </a:stretch>
        </p:blipFill>
        <p:spPr bwMode="auto">
          <a:xfrm>
            <a:off x="928662" y="4500576"/>
            <a:ext cx="357190" cy="245568"/>
          </a:xfrm>
          <a:prstGeom prst="rect">
            <a:avLst/>
          </a:prstGeom>
          <a:noFill/>
        </p:spPr>
      </p:pic>
      <p:pic>
        <p:nvPicPr>
          <p:cNvPr id="17" name="Picture 7" descr="D:\LAVORI\Expert System\PPT\tw.png"/>
          <p:cNvPicPr>
            <a:picLocks noChangeAspect="1" noChangeArrowheads="1"/>
          </p:cNvPicPr>
          <p:nvPr userDrawn="1"/>
        </p:nvPicPr>
        <p:blipFill>
          <a:blip r:embed="rId5"/>
          <a:srcRect/>
          <a:stretch>
            <a:fillRect/>
          </a:stretch>
        </p:blipFill>
        <p:spPr bwMode="auto">
          <a:xfrm>
            <a:off x="928662" y="4000510"/>
            <a:ext cx="307733" cy="250033"/>
          </a:xfrm>
          <a:prstGeom prst="rect">
            <a:avLst/>
          </a:prstGeom>
          <a:noFill/>
        </p:spPr>
      </p:pic>
      <p:pic>
        <p:nvPicPr>
          <p:cNvPr id="5" name="Immagin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8662" y="3470036"/>
            <a:ext cx="324000" cy="324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ntent page">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8650" y="92869"/>
            <a:ext cx="7886700" cy="994172"/>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8" name="Marcador de texto 2"/>
          <p:cNvSpPr>
            <a:spLocks noGrp="1"/>
          </p:cNvSpPr>
          <p:nvPr>
            <p:ph idx="1"/>
          </p:nvPr>
        </p:nvSpPr>
        <p:spPr>
          <a:xfrm>
            <a:off x="628650" y="1171576"/>
            <a:ext cx="7886700" cy="3461147"/>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3"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F3F683-5FEE-4535-BAFC-493B4CE66D5A}" type="slidenum">
              <a:rPr lang="es-ES" smtClean="0"/>
              <a:t>‹#›</a:t>
            </a:fld>
            <a:endParaRPr lang="es-ES"/>
          </a:p>
        </p:txBody>
      </p:sp>
      <p:sp>
        <p:nvSpPr>
          <p:cNvPr id="6" name="CuadroTexto 5"/>
          <p:cNvSpPr txBox="1"/>
          <p:nvPr userDrawn="1"/>
        </p:nvSpPr>
        <p:spPr>
          <a:xfrm>
            <a:off x="1" y="4935751"/>
            <a:ext cx="3559628" cy="230832"/>
          </a:xfrm>
          <a:prstGeom prst="rect">
            <a:avLst/>
          </a:prstGeom>
          <a:noFill/>
        </p:spPr>
        <p:txBody>
          <a:bodyPr wrap="square" rtlCol="0">
            <a:spAutoFit/>
          </a:bodyPr>
          <a:lstStyle/>
          <a:p>
            <a:r>
              <a:rPr lang="es-ES" sz="900" dirty="0" err="1"/>
              <a:t>Crossing</a:t>
            </a:r>
            <a:r>
              <a:rPr lang="es-ES" sz="900" dirty="0"/>
              <a:t> </a:t>
            </a:r>
            <a:r>
              <a:rPr lang="es-ES" sz="900" dirty="0" err="1"/>
              <a:t>the</a:t>
            </a:r>
            <a:r>
              <a:rPr lang="es-ES" sz="900" dirty="0"/>
              <a:t> </a:t>
            </a:r>
            <a:r>
              <a:rPr lang="es-ES" sz="900" dirty="0" err="1"/>
              <a:t>Cognitive</a:t>
            </a:r>
            <a:r>
              <a:rPr lang="es-ES" sz="900" dirty="0"/>
              <a:t> </a:t>
            </a:r>
            <a:r>
              <a:rPr lang="es-ES" sz="900" dirty="0" err="1"/>
              <a:t>Chasm</a:t>
            </a:r>
            <a:r>
              <a:rPr lang="es-ES" sz="900" dirty="0"/>
              <a:t> – Jose Manuel Gomez-Perez, PhD</a:t>
            </a:r>
          </a:p>
        </p:txBody>
      </p:sp>
    </p:spTree>
    <p:extLst>
      <p:ext uri="{BB962C8B-B14F-4D97-AF65-F5344CB8AC3E}">
        <p14:creationId xmlns:p14="http://schemas.microsoft.com/office/powerpoint/2010/main" val="1104651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DBF3F683-5FEE-4535-BAFC-493B4CE66D5A}" type="slidenum">
              <a:rPr lang="es-ES" smtClean="0"/>
              <a:t>‹#›</a:t>
            </a:fld>
            <a:endParaRPr lang="es-ES"/>
          </a:p>
        </p:txBody>
      </p:sp>
    </p:spTree>
    <p:extLst>
      <p:ext uri="{BB962C8B-B14F-4D97-AF65-F5344CB8AC3E}">
        <p14:creationId xmlns:p14="http://schemas.microsoft.com/office/powerpoint/2010/main" val="551703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45244"/>
            <a:ext cx="7886700" cy="994172"/>
          </a:xfrm>
        </p:spPr>
        <p:txBody>
          <a:bodyPr/>
          <a:lstStyle/>
          <a:p>
            <a:r>
              <a:rPr lang="es-ES"/>
              <a:t>Haga clic para modificar el estilo de título del patrón</a:t>
            </a:r>
          </a:p>
        </p:txBody>
      </p:sp>
      <p:sp>
        <p:nvSpPr>
          <p:cNvPr id="3" name="Marcador de contenido 2"/>
          <p:cNvSpPr>
            <a:spLocks noGrp="1"/>
          </p:cNvSpPr>
          <p:nvPr>
            <p:ph sz="half" idx="1"/>
          </p:nvPr>
        </p:nvSpPr>
        <p:spPr>
          <a:xfrm>
            <a:off x="628650" y="1123951"/>
            <a:ext cx="3886200" cy="3508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4629150" y="1123951"/>
            <a:ext cx="3886200" cy="3508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número de diapositiva 6"/>
          <p:cNvSpPr>
            <a:spLocks noGrp="1"/>
          </p:cNvSpPr>
          <p:nvPr>
            <p:ph type="sldNum" sz="quarter" idx="12"/>
          </p:nvPr>
        </p:nvSpPr>
        <p:spPr/>
        <p:txBody>
          <a:bodyPr/>
          <a:lstStyle/>
          <a:p>
            <a:fld id="{DBF3F683-5FEE-4535-BAFC-493B4CE66D5A}" type="slidenum">
              <a:rPr lang="es-ES" smtClean="0"/>
              <a:t>‹#›</a:t>
            </a:fld>
            <a:endParaRPr lang="es-ES"/>
          </a:p>
        </p:txBody>
      </p:sp>
    </p:spTree>
    <p:extLst>
      <p:ext uri="{BB962C8B-B14F-4D97-AF65-F5344CB8AC3E}">
        <p14:creationId xmlns:p14="http://schemas.microsoft.com/office/powerpoint/2010/main" val="3546688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9_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3924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634181" y="958789"/>
            <a:ext cx="7859268" cy="3691793"/>
          </a:xfrm>
          <a:prstGeom prst="rect">
            <a:avLst/>
          </a:prstGeom>
        </p:spPr>
        <p:txBody>
          <a:bodyPr vert="horz" lIns="0" tIns="0" rIns="0" bIns="0" rtlCol="0">
            <a:noAutofit/>
          </a:bodyPr>
          <a:lstStyle>
            <a:lvl2pPr marL="201216" indent="-201216">
              <a:buClr>
                <a:schemeClr val="accent1"/>
              </a:buClr>
              <a:buFont typeface="ING Me" pitchFamily="2" charset="0"/>
              <a:buChar char="•"/>
              <a:defRPr/>
            </a:lvl2pPr>
            <a:lvl3pPr marL="402431" indent="-200025">
              <a:buClr>
                <a:schemeClr val="accent2"/>
              </a:buClr>
              <a:defRPr/>
            </a:lvl3pPr>
            <a:lvl4pPr marL="606029" indent="-195263">
              <a:buClr>
                <a:schemeClr val="accent3"/>
              </a:buClr>
              <a:defRPr/>
            </a:lvl4pPr>
            <a:lvl5pPr marL="803672" indent="-189310">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634181" y="210550"/>
            <a:ext cx="7859268" cy="640556"/>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200816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pic>
        <p:nvPicPr>
          <p:cNvPr id="8" name="Picture 7" descr="everest-icon-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9176" y="179520"/>
            <a:ext cx="805530" cy="604148"/>
          </a:xfrm>
          <a:prstGeom prst="rect">
            <a:avLst/>
          </a:prstGeom>
        </p:spPr>
      </p:pic>
      <p:sp>
        <p:nvSpPr>
          <p:cNvPr id="2" name="Title 1"/>
          <p:cNvSpPr>
            <a:spLocks noGrp="1"/>
          </p:cNvSpPr>
          <p:nvPr>
            <p:ph type="title"/>
          </p:nvPr>
        </p:nvSpPr>
        <p:spPr>
          <a:xfrm>
            <a:off x="1190773" y="179520"/>
            <a:ext cx="6508377" cy="857250"/>
          </a:xfrm>
        </p:spPr>
        <p:txBody>
          <a:bodyPr/>
          <a:lstStyle/>
          <a:p>
            <a:r>
              <a:rPr lang="es-ES"/>
              <a:t>Haga clic para modificar el estilo de título del patrón</a:t>
            </a:r>
            <a:endParaRPr/>
          </a:p>
        </p:txBody>
      </p:sp>
      <p:sp>
        <p:nvSpPr>
          <p:cNvPr id="3" name="Content Placeholder 2"/>
          <p:cNvSpPr>
            <a:spLocks noGrp="1"/>
          </p:cNvSpPr>
          <p:nvPr>
            <p:ph idx="1"/>
          </p:nvPr>
        </p:nvSpPr>
        <p:spPr>
          <a:xfrm>
            <a:off x="174813" y="1230423"/>
            <a:ext cx="7984364" cy="3360008"/>
          </a:xfrm>
        </p:spPr>
        <p:txBody>
          <a:bodyPr/>
          <a:lstStyle>
            <a:lvl5pPr>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4" name="Date Placeholder 3"/>
          <p:cNvSpPr>
            <a:spLocks noGrp="1"/>
          </p:cNvSpPr>
          <p:nvPr>
            <p:ph type="dt" sz="half" idx="10"/>
          </p:nvPr>
        </p:nvSpPr>
        <p:spPr>
          <a:xfrm>
            <a:off x="7212106" y="4767264"/>
            <a:ext cx="1752600" cy="273844"/>
          </a:xfrm>
        </p:spPr>
        <p:txBody>
          <a:bodyPr/>
          <a:lstStyle/>
          <a:p>
            <a:fld id="{46E89F37-B767-4D18-86D8-309E2FD01F91}" type="datetimeFigureOut">
              <a:rPr lang="es-ES" smtClean="0"/>
              <a:t>21/11/2019</a:t>
            </a:fld>
            <a:endParaRPr lang="es-ES"/>
          </a:p>
        </p:txBody>
      </p:sp>
      <p:sp>
        <p:nvSpPr>
          <p:cNvPr id="5" name="Footer Placeholder 4"/>
          <p:cNvSpPr>
            <a:spLocks noGrp="1"/>
          </p:cNvSpPr>
          <p:nvPr>
            <p:ph type="ftr" sz="quarter" idx="11"/>
          </p:nvPr>
        </p:nvSpPr>
        <p:spPr/>
        <p:txBody>
          <a:bodyPr/>
          <a:lstStyle/>
          <a:p>
            <a:endParaRPr lang="es-ES"/>
          </a:p>
        </p:txBody>
      </p:sp>
      <p:pic>
        <p:nvPicPr>
          <p:cNvPr id="7" name="Picture 2" descr="G:\Users\csilvagn\Documents\ESA\FCI-I\EVEREST\WP1\Template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51" y="244278"/>
            <a:ext cx="702689" cy="2841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2546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NAL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olo 1"/>
          <p:cNvSpPr>
            <a:spLocks noGrp="1"/>
          </p:cNvSpPr>
          <p:nvPr>
            <p:ph type="title" hasCustomPrompt="1"/>
          </p:nvPr>
        </p:nvSpPr>
        <p:spPr>
          <a:xfrm>
            <a:off x="0" y="0"/>
            <a:ext cx="5796136" cy="5143500"/>
          </a:xfrm>
        </p:spPr>
        <p:txBody>
          <a:bodyPr lIns="360000" rIns="108000">
            <a:normAutofit/>
          </a:bodyPr>
          <a:lstStyle>
            <a:lvl1pPr algn="l">
              <a:defRPr sz="4400" b="1" baseline="0">
                <a:solidFill>
                  <a:srgbClr val="1B3F7D"/>
                </a:solidFill>
              </a:defRPr>
            </a:lvl1pPr>
          </a:lstStyle>
          <a:p>
            <a:r>
              <a:rPr lang="it-IT" dirty="0"/>
              <a:t>Click to </a:t>
            </a:r>
            <a:r>
              <a:rPr lang="it-IT" dirty="0" err="1"/>
              <a:t>change</a:t>
            </a:r>
            <a:r>
              <a:rPr lang="it-IT" dirty="0"/>
              <a:t> Title</a:t>
            </a:r>
          </a:p>
        </p:txBody>
      </p:sp>
      <p:sp>
        <p:nvSpPr>
          <p:cNvPr id="4"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 ARE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6512" y="123478"/>
            <a:ext cx="1728192" cy="1872208"/>
          </a:xfrm>
        </p:spPr>
        <p:txBody>
          <a:bodyPr anchor="t">
            <a:noAutofit/>
          </a:bodyPr>
          <a:lstStyle>
            <a:lvl1pPr algn="l">
              <a:defRPr sz="2800" b="0" cap="none"/>
            </a:lvl1pPr>
          </a:lstStyle>
          <a:p>
            <a:r>
              <a:rPr lang="it-IT" dirty="0"/>
              <a:t>Click to </a:t>
            </a:r>
            <a:r>
              <a:rPr lang="it-IT" dirty="0" err="1"/>
              <a:t>change</a:t>
            </a:r>
            <a:r>
              <a:rPr lang="it-IT" dirty="0"/>
              <a:t> </a:t>
            </a:r>
            <a:r>
              <a:rPr lang="it-IT" dirty="0" err="1"/>
              <a:t>title</a:t>
            </a:r>
            <a:endParaRPr lang="it-IT" dirty="0"/>
          </a:p>
        </p:txBody>
      </p:sp>
      <p:sp>
        <p:nvSpPr>
          <p:cNvPr id="8" name="Segnaposto contenuto 2"/>
          <p:cNvSpPr>
            <a:spLocks noGrp="1"/>
          </p:cNvSpPr>
          <p:nvPr>
            <p:ph sz="half" idx="10" hasCustomPrompt="1"/>
          </p:nvPr>
        </p:nvSpPr>
        <p:spPr>
          <a:xfrm>
            <a:off x="2195736" y="411510"/>
            <a:ext cx="6516216" cy="4248472"/>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6"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TITLE ARE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contenuto 2"/>
          <p:cNvSpPr>
            <a:spLocks noGrp="1"/>
          </p:cNvSpPr>
          <p:nvPr>
            <p:ph sz="half" idx="11" hasCustomPrompt="1"/>
          </p:nvPr>
        </p:nvSpPr>
        <p:spPr>
          <a:xfrm>
            <a:off x="467544" y="1925092"/>
            <a:ext cx="8280920" cy="2734890"/>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7" name="Segnaposto contenuto 2"/>
          <p:cNvSpPr>
            <a:spLocks noGrp="1"/>
          </p:cNvSpPr>
          <p:nvPr>
            <p:ph sz="half" idx="17" hasCustomPrompt="1"/>
          </p:nvPr>
        </p:nvSpPr>
        <p:spPr>
          <a:xfrm>
            <a:off x="0" y="567941"/>
            <a:ext cx="9120088" cy="635657"/>
          </a:xfrm>
          <a:prstGeom prst="rect">
            <a:avLst/>
          </a:prstGeom>
        </p:spPr>
        <p:txBody>
          <a:bodyPr lIns="180000"/>
          <a:lstStyle>
            <a:lvl1pPr marL="0" indent="0" algn="l">
              <a:buClr>
                <a:srgbClr val="EC2F00"/>
              </a:buClr>
              <a:buFont typeface="Wingdings" charset="2"/>
              <a:buNone/>
              <a:defRPr sz="2800">
                <a:solidFill>
                  <a:schemeClr val="bg1"/>
                </a:solidFill>
              </a:defRPr>
            </a:lvl1pPr>
            <a:lvl2pPr marL="457200" indent="0" algn="l">
              <a:buClr>
                <a:srgbClr val="EC2F00"/>
              </a:buClr>
              <a:buSzPct val="80000"/>
              <a:buFont typeface="Wingdings" charset="2"/>
              <a:buNone/>
              <a:defRPr sz="2800">
                <a:solidFill>
                  <a:schemeClr val="bg1"/>
                </a:solidFill>
              </a:defRPr>
            </a:lvl2pPr>
            <a:lvl3pPr marL="914400" indent="0" algn="l">
              <a:buClr>
                <a:srgbClr val="EC2F00"/>
              </a:buClr>
              <a:buSzPct val="50000"/>
              <a:buFont typeface="Wingdings" charset="2"/>
              <a:buNone/>
              <a:defRPr sz="2800">
                <a:solidFill>
                  <a:schemeClr val="bg1"/>
                </a:solidFill>
              </a:defRPr>
            </a:lvl3pPr>
            <a:lvl4pPr marL="1371600" indent="0" algn="l">
              <a:buClr>
                <a:srgbClr val="EC2F00"/>
              </a:buClr>
              <a:buSzPct val="30000"/>
              <a:buFont typeface="Wingdings" charset="2"/>
              <a:buNone/>
              <a:defRPr sz="2800">
                <a:solidFill>
                  <a:schemeClr val="bg1"/>
                </a:solidFill>
              </a:defRPr>
            </a:lvl4pPr>
            <a:lvl5pPr marL="1828800" indent="0" algn="l">
              <a:buClr>
                <a:srgbClr val="EC2F00"/>
              </a:buClr>
              <a:buSzPct val="30000"/>
              <a:buFont typeface="Wingdings" charset="2"/>
              <a:buNone/>
              <a:defRPr sz="2800">
                <a:solidFill>
                  <a:schemeClr val="bg1"/>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Title</a:t>
            </a:r>
          </a:p>
        </p:txBody>
      </p:sp>
      <p:sp>
        <p:nvSpPr>
          <p:cNvPr id="6"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extLst>
      <p:ext uri="{BB962C8B-B14F-4D97-AF65-F5344CB8AC3E}">
        <p14:creationId xmlns:p14="http://schemas.microsoft.com/office/powerpoint/2010/main" val="368122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ORIZONTAL TITLE AREA STRI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pic>
        <p:nvPicPr>
          <p:cNvPr id="3" name="Immagine 2"/>
          <p:cNvPicPr>
            <a:picLocks noChangeAspect="1"/>
          </p:cNvPicPr>
          <p:nvPr userDrawn="1"/>
        </p:nvPicPr>
        <p:blipFill rotWithShape="1">
          <a:blip r:embed="rId3">
            <a:extLst>
              <a:ext uri="{28A0092B-C50C-407E-A947-70E740481C1C}">
                <a14:useLocalDpi xmlns:a14="http://schemas.microsoft.com/office/drawing/2010/main" val="0"/>
              </a:ext>
            </a:extLst>
          </a:blip>
          <a:srcRect l="502" t="2188" r="1" b="-1"/>
          <a:stretch/>
        </p:blipFill>
        <p:spPr>
          <a:xfrm>
            <a:off x="0" y="-4507"/>
            <a:ext cx="9144000" cy="1161031"/>
          </a:xfrm>
          <a:prstGeom prst="rect">
            <a:avLst/>
          </a:prstGeom>
        </p:spPr>
      </p:pic>
      <p:sp>
        <p:nvSpPr>
          <p:cNvPr id="9" name="Segnaposto contenuto 2"/>
          <p:cNvSpPr>
            <a:spLocks noGrp="1"/>
          </p:cNvSpPr>
          <p:nvPr>
            <p:ph sz="half" idx="11" hasCustomPrompt="1"/>
          </p:nvPr>
        </p:nvSpPr>
        <p:spPr>
          <a:xfrm>
            <a:off x="467544" y="1275606"/>
            <a:ext cx="8280920" cy="331236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10" name="Segnaposto contenuto 2"/>
          <p:cNvSpPr>
            <a:spLocks noGrp="1"/>
          </p:cNvSpPr>
          <p:nvPr>
            <p:ph sz="half" idx="17" hasCustomPrompt="1"/>
          </p:nvPr>
        </p:nvSpPr>
        <p:spPr>
          <a:xfrm>
            <a:off x="6716" y="311527"/>
            <a:ext cx="9120088" cy="635657"/>
          </a:xfrm>
          <a:prstGeom prst="rect">
            <a:avLst/>
          </a:prstGeom>
        </p:spPr>
        <p:txBody>
          <a:bodyPr lIns="180000"/>
          <a:lstStyle>
            <a:lvl1pPr marL="0" indent="0" algn="l">
              <a:buClr>
                <a:srgbClr val="EC2F00"/>
              </a:buClr>
              <a:buFont typeface="Wingdings" charset="2"/>
              <a:buNone/>
              <a:defRPr sz="2800">
                <a:solidFill>
                  <a:schemeClr val="bg1"/>
                </a:solidFill>
              </a:defRPr>
            </a:lvl1pPr>
            <a:lvl2pPr marL="457200" indent="0" algn="l">
              <a:buClr>
                <a:srgbClr val="EC2F00"/>
              </a:buClr>
              <a:buSzPct val="80000"/>
              <a:buFont typeface="Wingdings" charset="2"/>
              <a:buNone/>
              <a:defRPr sz="2800">
                <a:solidFill>
                  <a:schemeClr val="bg1"/>
                </a:solidFill>
              </a:defRPr>
            </a:lvl2pPr>
            <a:lvl3pPr marL="914400" indent="0" algn="l">
              <a:buClr>
                <a:srgbClr val="EC2F00"/>
              </a:buClr>
              <a:buSzPct val="50000"/>
              <a:buFont typeface="Wingdings" charset="2"/>
              <a:buNone/>
              <a:defRPr sz="2800">
                <a:solidFill>
                  <a:schemeClr val="bg1"/>
                </a:solidFill>
              </a:defRPr>
            </a:lvl3pPr>
            <a:lvl4pPr marL="1371600" indent="0" algn="l">
              <a:buClr>
                <a:srgbClr val="EC2F00"/>
              </a:buClr>
              <a:buSzPct val="30000"/>
              <a:buFont typeface="Wingdings" charset="2"/>
              <a:buNone/>
              <a:defRPr sz="2800">
                <a:solidFill>
                  <a:schemeClr val="bg1"/>
                </a:solidFill>
              </a:defRPr>
            </a:lvl4pPr>
            <a:lvl5pPr marL="1828800" indent="0" algn="l">
              <a:buClr>
                <a:srgbClr val="EC2F00"/>
              </a:buClr>
              <a:buSzPct val="30000"/>
              <a:buFont typeface="Wingdings" charset="2"/>
              <a:buNone/>
              <a:defRPr sz="2800">
                <a:solidFill>
                  <a:schemeClr val="bg1"/>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Title</a:t>
            </a:r>
          </a:p>
        </p:txBody>
      </p:sp>
    </p:spTree>
    <p:extLst>
      <p:ext uri="{BB962C8B-B14F-4D97-AF65-F5344CB8AC3E}">
        <p14:creationId xmlns:p14="http://schemas.microsoft.com/office/powerpoint/2010/main" val="181607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egnaposto contenuto 2"/>
          <p:cNvSpPr>
            <a:spLocks noGrp="1"/>
          </p:cNvSpPr>
          <p:nvPr>
            <p:ph sz="half" idx="10" hasCustomPrompt="1"/>
          </p:nvPr>
        </p:nvSpPr>
        <p:spPr>
          <a:xfrm>
            <a:off x="323528" y="1334332"/>
            <a:ext cx="4068000" cy="332481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10" name="Segnaposto contenuto 2"/>
          <p:cNvSpPr>
            <a:spLocks noGrp="1"/>
          </p:cNvSpPr>
          <p:nvPr>
            <p:ph sz="half" idx="12" hasCustomPrompt="1"/>
          </p:nvPr>
        </p:nvSpPr>
        <p:spPr>
          <a:xfrm>
            <a:off x="4716016" y="1335164"/>
            <a:ext cx="4068000" cy="332481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12" name="Segnaposto immagine 11"/>
          <p:cNvSpPr>
            <a:spLocks noGrp="1"/>
          </p:cNvSpPr>
          <p:nvPr>
            <p:ph type="pic" sz="quarter" idx="13" hasCustomPrompt="1"/>
          </p:nvPr>
        </p:nvSpPr>
        <p:spPr>
          <a:xfrm>
            <a:off x="323528" y="199308"/>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4" name="Segnaposto immagine 11"/>
          <p:cNvSpPr>
            <a:spLocks noGrp="1"/>
          </p:cNvSpPr>
          <p:nvPr>
            <p:ph type="pic" sz="quarter" idx="15" hasCustomPrompt="1"/>
          </p:nvPr>
        </p:nvSpPr>
        <p:spPr>
          <a:xfrm>
            <a:off x="4716016" y="199308"/>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7"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extLst>
      <p:ext uri="{BB962C8B-B14F-4D97-AF65-F5344CB8AC3E}">
        <p14:creationId xmlns:p14="http://schemas.microsoft.com/office/powerpoint/2010/main" val="1626580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egnaposto contenuto 2"/>
          <p:cNvSpPr>
            <a:spLocks noGrp="1"/>
          </p:cNvSpPr>
          <p:nvPr>
            <p:ph sz="half" idx="10" hasCustomPrompt="1"/>
          </p:nvPr>
        </p:nvSpPr>
        <p:spPr>
          <a:xfrm>
            <a:off x="72008" y="1359732"/>
            <a:ext cx="2843808" cy="301221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9" name="Segnaposto contenuto 2"/>
          <p:cNvSpPr>
            <a:spLocks noGrp="1"/>
          </p:cNvSpPr>
          <p:nvPr>
            <p:ph sz="half" idx="11" hasCustomPrompt="1"/>
          </p:nvPr>
        </p:nvSpPr>
        <p:spPr>
          <a:xfrm>
            <a:off x="3131840" y="1359732"/>
            <a:ext cx="2843808" cy="301221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10" name="Segnaposto contenuto 2"/>
          <p:cNvSpPr>
            <a:spLocks noGrp="1"/>
          </p:cNvSpPr>
          <p:nvPr>
            <p:ph sz="half" idx="12" hasCustomPrompt="1"/>
          </p:nvPr>
        </p:nvSpPr>
        <p:spPr>
          <a:xfrm>
            <a:off x="6198592" y="1334332"/>
            <a:ext cx="2843808" cy="3012218"/>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12" name="Segnaposto immagine 11"/>
          <p:cNvSpPr>
            <a:spLocks noGrp="1"/>
          </p:cNvSpPr>
          <p:nvPr>
            <p:ph type="pic" sz="quarter" idx="13" hasCustomPrompt="1"/>
          </p:nvPr>
        </p:nvSpPr>
        <p:spPr>
          <a:xfrm>
            <a:off x="107504"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3" name="Segnaposto immagine 11"/>
          <p:cNvSpPr>
            <a:spLocks noGrp="1"/>
          </p:cNvSpPr>
          <p:nvPr>
            <p:ph type="pic" sz="quarter" idx="14" hasCustomPrompt="1"/>
          </p:nvPr>
        </p:nvSpPr>
        <p:spPr>
          <a:xfrm>
            <a:off x="3150096"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4" name="Segnaposto immagine 11"/>
          <p:cNvSpPr>
            <a:spLocks noGrp="1"/>
          </p:cNvSpPr>
          <p:nvPr>
            <p:ph type="pic" sz="quarter" idx="15" hasCustomPrompt="1"/>
          </p:nvPr>
        </p:nvSpPr>
        <p:spPr>
          <a:xfrm>
            <a:off x="6192688"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5"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ARROW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egnaposto contenuto 2"/>
          <p:cNvSpPr>
            <a:spLocks noGrp="1"/>
          </p:cNvSpPr>
          <p:nvPr>
            <p:ph sz="half" idx="10" hasCustomPrompt="1"/>
          </p:nvPr>
        </p:nvSpPr>
        <p:spPr>
          <a:xfrm>
            <a:off x="35728" y="1359732"/>
            <a:ext cx="2088000" cy="3300250"/>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p:txBody>
      </p:sp>
      <p:sp>
        <p:nvSpPr>
          <p:cNvPr id="9" name="Segnaposto contenuto 2"/>
          <p:cNvSpPr>
            <a:spLocks noGrp="1"/>
          </p:cNvSpPr>
          <p:nvPr>
            <p:ph sz="half" idx="11" hasCustomPrompt="1"/>
          </p:nvPr>
        </p:nvSpPr>
        <p:spPr>
          <a:xfrm>
            <a:off x="2339992" y="1359732"/>
            <a:ext cx="2088000" cy="3300250"/>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p:txBody>
      </p:sp>
      <p:sp>
        <p:nvSpPr>
          <p:cNvPr id="10" name="Segnaposto contenuto 2"/>
          <p:cNvSpPr>
            <a:spLocks noGrp="1"/>
          </p:cNvSpPr>
          <p:nvPr>
            <p:ph sz="half" idx="12" hasCustomPrompt="1"/>
          </p:nvPr>
        </p:nvSpPr>
        <p:spPr>
          <a:xfrm>
            <a:off x="4644240" y="1359732"/>
            <a:ext cx="2088000" cy="3300250"/>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p:txBody>
      </p:sp>
      <p:sp>
        <p:nvSpPr>
          <p:cNvPr id="12" name="Segnaposto immagine 11"/>
          <p:cNvSpPr>
            <a:spLocks noGrp="1"/>
          </p:cNvSpPr>
          <p:nvPr>
            <p:ph type="pic" sz="quarter" idx="13" hasCustomPrompt="1"/>
          </p:nvPr>
        </p:nvSpPr>
        <p:spPr>
          <a:xfrm>
            <a:off x="107504"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3" name="Segnaposto immagine 11"/>
          <p:cNvSpPr>
            <a:spLocks noGrp="1"/>
          </p:cNvSpPr>
          <p:nvPr>
            <p:ph type="pic" sz="quarter" idx="14" hasCustomPrompt="1"/>
          </p:nvPr>
        </p:nvSpPr>
        <p:spPr>
          <a:xfrm>
            <a:off x="2399916"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4" name="Segnaposto immagine 11"/>
          <p:cNvSpPr>
            <a:spLocks noGrp="1"/>
          </p:cNvSpPr>
          <p:nvPr>
            <p:ph type="pic" sz="quarter" idx="15" hasCustomPrompt="1"/>
          </p:nvPr>
        </p:nvSpPr>
        <p:spPr>
          <a:xfrm>
            <a:off x="4692328" y="2076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1" name="Segnaposto immagine 11"/>
          <p:cNvSpPr>
            <a:spLocks noGrp="1"/>
          </p:cNvSpPr>
          <p:nvPr>
            <p:ph type="pic" sz="quarter" idx="16" hasCustomPrompt="1"/>
          </p:nvPr>
        </p:nvSpPr>
        <p:spPr>
          <a:xfrm>
            <a:off x="6984740" y="182204"/>
            <a:ext cx="1080120" cy="647700"/>
          </a:xfrm>
          <a:prstGeom prst="rect">
            <a:avLst/>
          </a:prstGeom>
        </p:spPr>
        <p:txBody>
          <a:bodyPr/>
          <a:lstStyle>
            <a:lvl1pPr marL="0" indent="0" algn="l">
              <a:buNone/>
              <a:defRPr sz="800">
                <a:solidFill>
                  <a:schemeClr val="bg1"/>
                </a:solidFill>
              </a:defRPr>
            </a:lvl1pPr>
          </a:lstStyle>
          <a:p>
            <a:r>
              <a:rPr lang="it-IT" dirty="0" err="1"/>
              <a:t>Icon</a:t>
            </a:r>
            <a:endParaRPr lang="it-IT" dirty="0"/>
          </a:p>
        </p:txBody>
      </p:sp>
      <p:sp>
        <p:nvSpPr>
          <p:cNvPr id="15" name="Segnaposto contenuto 2"/>
          <p:cNvSpPr>
            <a:spLocks noGrp="1"/>
          </p:cNvSpPr>
          <p:nvPr>
            <p:ph sz="half" idx="17" hasCustomPrompt="1"/>
          </p:nvPr>
        </p:nvSpPr>
        <p:spPr>
          <a:xfrm>
            <a:off x="6948496" y="1359732"/>
            <a:ext cx="2088000" cy="3300250"/>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p:txBody>
      </p:sp>
      <p:sp>
        <p:nvSpPr>
          <p:cNvPr id="17"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Tree>
    <p:extLst>
      <p:ext uri="{BB962C8B-B14F-4D97-AF65-F5344CB8AC3E}">
        <p14:creationId xmlns:p14="http://schemas.microsoft.com/office/powerpoint/2010/main" val="1405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NY CONFIDENT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egnaposto contenuto 2"/>
          <p:cNvSpPr>
            <a:spLocks noGrp="1"/>
          </p:cNvSpPr>
          <p:nvPr>
            <p:ph sz="half" idx="17" hasCustomPrompt="1"/>
          </p:nvPr>
        </p:nvSpPr>
        <p:spPr>
          <a:xfrm>
            <a:off x="0" y="0"/>
            <a:ext cx="9144000" cy="679004"/>
          </a:xfrm>
          <a:prstGeom prst="rect">
            <a:avLst/>
          </a:prstGeom>
        </p:spPr>
        <p:txBody>
          <a:bodyPr lIns="180000"/>
          <a:lstStyle>
            <a:lvl1pPr marL="0" indent="0" algn="ctr">
              <a:buClr>
                <a:srgbClr val="EC2F00"/>
              </a:buClr>
              <a:buFont typeface="Wingdings" charset="2"/>
              <a:buNone/>
              <a:defRPr sz="2800" baseline="0">
                <a:solidFill>
                  <a:srgbClr val="1B3F7D"/>
                </a:solidFill>
              </a:defRPr>
            </a:lvl1pPr>
            <a:lvl2pPr marL="742950" indent="-285750" algn="l">
              <a:buClr>
                <a:srgbClr val="EC2F00"/>
              </a:buClr>
              <a:buSzPct val="80000"/>
              <a:buFont typeface="Wingdings" charset="2"/>
              <a:buChar char="§"/>
              <a:defRPr sz="2000">
                <a:solidFill>
                  <a:srgbClr val="1B3F7D"/>
                </a:solidFill>
              </a:defRPr>
            </a:lvl2pPr>
            <a:lvl3pPr marL="1143000" indent="-228600" algn="l">
              <a:buClr>
                <a:srgbClr val="EC2F00"/>
              </a:buClr>
              <a:buSzPct val="50000"/>
              <a:buFont typeface="Wingdings" charset="2"/>
              <a:buChar char="§"/>
              <a:defRPr sz="2000">
                <a:solidFill>
                  <a:srgbClr val="1B3F7D"/>
                </a:solidFill>
              </a:defRPr>
            </a:lvl3pPr>
            <a:lvl4pPr marL="1600200" indent="-228600" algn="l">
              <a:buClr>
                <a:srgbClr val="EC2F00"/>
              </a:buClr>
              <a:buSzPct val="30000"/>
              <a:buFont typeface="Wingdings" charset="2"/>
              <a:buChar char="§"/>
              <a:defRPr sz="2000">
                <a:solidFill>
                  <a:srgbClr val="1B3F7D"/>
                </a:solidFill>
              </a:defRPr>
            </a:lvl4pPr>
            <a:lvl5pPr marL="2057400" indent="-228600" algn="l">
              <a:buClr>
                <a:srgbClr val="EC2F00"/>
              </a:buClr>
              <a:buSzPct val="30000"/>
              <a:buFont typeface="Wingdings" charset="2"/>
              <a:buChar char="§"/>
              <a:defRPr sz="2000">
                <a:solidFill>
                  <a:srgbClr val="1B3F7D"/>
                </a:solidFill>
              </a:defRPr>
            </a:lvl5pPr>
            <a:lvl6pPr>
              <a:defRPr sz="1800"/>
            </a:lvl6pPr>
            <a:lvl7pPr>
              <a:defRPr sz="1800"/>
            </a:lvl7pPr>
            <a:lvl8pPr>
              <a:defRPr sz="1800"/>
            </a:lvl8pPr>
            <a:lvl9pPr>
              <a:defRPr sz="1800"/>
            </a:lvl9pPr>
          </a:lstStyle>
          <a:p>
            <a:pPr lvl="0"/>
            <a:r>
              <a:rPr lang="it-IT" dirty="0"/>
              <a:t>Click to </a:t>
            </a:r>
            <a:r>
              <a:rPr lang="it-IT" dirty="0" err="1"/>
              <a:t>change</a:t>
            </a:r>
            <a:r>
              <a:rPr lang="it-IT" dirty="0"/>
              <a:t> Title</a:t>
            </a:r>
          </a:p>
        </p:txBody>
      </p:sp>
      <p:sp>
        <p:nvSpPr>
          <p:cNvPr id="5" name="Segnaposto contenuto 2"/>
          <p:cNvSpPr>
            <a:spLocks noGrp="1"/>
          </p:cNvSpPr>
          <p:nvPr>
            <p:ph sz="half" idx="10" hasCustomPrompt="1"/>
          </p:nvPr>
        </p:nvSpPr>
        <p:spPr>
          <a:xfrm>
            <a:off x="467544" y="843558"/>
            <a:ext cx="8280920" cy="3816424"/>
          </a:xfrm>
          <a:prstGeom prst="rect">
            <a:avLst/>
          </a:prstGeom>
        </p:spPr>
        <p:txBody>
          <a:bodyPr lIns="180000"/>
          <a:lstStyle>
            <a:lvl1pPr marL="342900" indent="-342900" algn="l">
              <a:buClr>
                <a:srgbClr val="EC2F00"/>
              </a:buClr>
              <a:buFont typeface="Wingdings" charset="2"/>
              <a:buChar char="§"/>
              <a:defRPr sz="2000">
                <a:solidFill>
                  <a:srgbClr val="1B3F7D"/>
                </a:solidFill>
              </a:defRPr>
            </a:lvl1pPr>
            <a:lvl2pPr marL="742950" indent="-285750" algn="l">
              <a:buClr>
                <a:srgbClr val="EC2F00"/>
              </a:buClr>
              <a:buSzPct val="80000"/>
              <a:buFont typeface="Wingdings" charset="2"/>
              <a:buChar char="§"/>
              <a:defRPr sz="1800">
                <a:solidFill>
                  <a:srgbClr val="1B3F7D"/>
                </a:solidFill>
              </a:defRPr>
            </a:lvl2pPr>
            <a:lvl3pPr marL="1143000" indent="-228600" algn="l">
              <a:buClr>
                <a:srgbClr val="EC2F00"/>
              </a:buClr>
              <a:buSzPct val="50000"/>
              <a:buFont typeface="Wingdings" charset="2"/>
              <a:buChar char="§"/>
              <a:defRPr sz="1600">
                <a:solidFill>
                  <a:srgbClr val="1B3F7D"/>
                </a:solidFill>
              </a:defRPr>
            </a:lvl3pPr>
            <a:lvl4pPr marL="1600200" indent="-228600" algn="l">
              <a:buClr>
                <a:srgbClr val="EC2F00"/>
              </a:buClr>
              <a:buSzPct val="30000"/>
              <a:buFont typeface="Wingdings" charset="2"/>
              <a:buChar char="§"/>
              <a:defRPr sz="1400">
                <a:solidFill>
                  <a:srgbClr val="1B3F7D"/>
                </a:solidFill>
              </a:defRPr>
            </a:lvl4pPr>
            <a:lvl5pPr marL="2057400" indent="-228600" algn="l">
              <a:buClr>
                <a:srgbClr val="EC2F00"/>
              </a:buClr>
              <a:buSzPct val="30000"/>
              <a:buFont typeface="Wingdings" charset="2"/>
              <a:buChar char="§"/>
              <a:defRPr sz="1200">
                <a:solidFill>
                  <a:srgbClr val="1B3F7D"/>
                </a:solidFill>
              </a:defRPr>
            </a:lvl5pPr>
            <a:lvl6pPr>
              <a:defRPr sz="1800"/>
            </a:lvl6pPr>
            <a:lvl7pPr>
              <a:defRPr sz="1800"/>
            </a:lvl7pPr>
            <a:lvl8pPr>
              <a:defRPr sz="1800"/>
            </a:lvl8pPr>
            <a:lvl9pPr>
              <a:defRPr sz="1800"/>
            </a:lvl9pPr>
          </a:lstStyle>
          <a:p>
            <a:pPr lvl="0"/>
            <a:r>
              <a:rPr lang="it-IT" dirty="0"/>
              <a:t>First</a:t>
            </a:r>
          </a:p>
          <a:p>
            <a:pPr lvl="1"/>
            <a:r>
              <a:rPr lang="it-IT" dirty="0"/>
              <a:t>Second</a:t>
            </a:r>
          </a:p>
          <a:p>
            <a:pPr lvl="2"/>
            <a:r>
              <a:rPr lang="it-IT" dirty="0"/>
              <a:t>Third</a:t>
            </a:r>
          </a:p>
          <a:p>
            <a:pPr lvl="3"/>
            <a:r>
              <a:rPr lang="it-IT" dirty="0" err="1"/>
              <a:t>Fourth</a:t>
            </a:r>
            <a:endParaRPr lang="it-IT" dirty="0"/>
          </a:p>
          <a:p>
            <a:pPr lvl="4"/>
            <a:r>
              <a:rPr lang="it-IT" dirty="0" err="1"/>
              <a:t>Fifth</a:t>
            </a:r>
            <a:endParaRPr lang="it-IT" dirty="0"/>
          </a:p>
        </p:txBody>
      </p:sp>
      <p:sp>
        <p:nvSpPr>
          <p:cNvPr id="6" name="Segnaposto numero diapositiva 3"/>
          <p:cNvSpPr>
            <a:spLocks noGrp="1"/>
          </p:cNvSpPr>
          <p:nvPr>
            <p:ph type="sldNum" sz="quarter" idx="4"/>
          </p:nvPr>
        </p:nvSpPr>
        <p:spPr>
          <a:xfrm>
            <a:off x="0" y="4767263"/>
            <a:ext cx="9144000" cy="25275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							</a:t>
            </a:r>
            <a:fld id="{A5966B91-A095-42D1-A609-26FD12F997AA}" type="slidenum">
              <a:rPr lang="it-IT" smtClean="0"/>
              <a:pPr/>
              <a:t>‹#›</a:t>
            </a:fld>
            <a:endParaRPr lang="it-IT" dirty="0"/>
          </a:p>
        </p:txBody>
      </p:sp>
      <p:sp>
        <p:nvSpPr>
          <p:cNvPr id="3" name="CasellaDiTesto 2"/>
          <p:cNvSpPr txBox="1"/>
          <p:nvPr userDrawn="1"/>
        </p:nvSpPr>
        <p:spPr>
          <a:xfrm>
            <a:off x="459824" y="4710979"/>
            <a:ext cx="5696352" cy="381051"/>
          </a:xfrm>
          <a:prstGeom prst="rect">
            <a:avLst/>
          </a:prstGeom>
          <a:noFill/>
        </p:spPr>
        <p:txBody>
          <a:bodyPr wrap="square" lIns="72567" tIns="36283" rIns="72567" bIns="36283"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A7B7C1"/>
                </a:solidFill>
              </a:rPr>
              <a:t>COMPANY CONFIDENTIAL – This presentation is strictly confidential and proprietary to Expert System. </a:t>
            </a:r>
            <a:br>
              <a:rPr lang="en-US" sz="1000" noProof="0" dirty="0">
                <a:solidFill>
                  <a:srgbClr val="A7B7C1"/>
                </a:solidFill>
              </a:rPr>
            </a:br>
            <a:r>
              <a:rPr lang="en-US" sz="1000" noProof="0" dirty="0">
                <a:solidFill>
                  <a:srgbClr val="A7B7C1"/>
                </a:solidFill>
              </a:rPr>
              <a:t>Circulation or reproduction of this presentation outside of Expert System is not permitted. </a:t>
            </a:r>
            <a:endParaRPr lang="en-US" sz="1000" b="1" noProof="0" dirty="0">
              <a:solidFill>
                <a:srgbClr val="A7B7C1"/>
              </a:solidFill>
            </a:endParaRPr>
          </a:p>
        </p:txBody>
      </p:sp>
    </p:spTree>
    <p:extLst>
      <p:ext uri="{BB962C8B-B14F-4D97-AF65-F5344CB8AC3E}">
        <p14:creationId xmlns:p14="http://schemas.microsoft.com/office/powerpoint/2010/main" val="422387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0" y="3291830"/>
            <a:ext cx="9144000" cy="504056"/>
          </a:xfrm>
          <a:prstGeom prst="rect">
            <a:avLst/>
          </a:prstGeom>
        </p:spPr>
        <p:txBody>
          <a:bodyPr vert="horz" lIns="91440" tIns="45720" rIns="91440" bIns="45720" rtlCol="0" anchor="ctr">
            <a:normAutofit/>
          </a:bodyPr>
          <a:lstStyle/>
          <a:p>
            <a:r>
              <a:rPr lang="it-IT" dirty="0"/>
              <a:t>TITLE</a:t>
            </a:r>
          </a:p>
        </p:txBody>
      </p:sp>
      <p:sp>
        <p:nvSpPr>
          <p:cNvPr id="5" name="Segnaposto numero diapositiva 4"/>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25F15E9F-8EDF-4AD6-A825-0FDF28FB1D1B}" type="slidenum">
              <a:rPr lang="it-IT" smtClean="0"/>
              <a:t>‹#›</a:t>
            </a:fld>
            <a:endParaRPr lang="it-IT" dirty="0"/>
          </a:p>
        </p:txBody>
      </p:sp>
    </p:spTree>
  </p:cSld>
  <p:clrMap bg1="lt1" tx1="dk1" bg2="lt2" tx2="dk2" accent1="accent1" accent2="accent2" accent3="accent3" accent4="accent4" accent5="accent5" accent6="accent6" hlink="hlink" folHlink="folHlink"/>
  <p:sldLayoutIdLst>
    <p:sldLayoutId id="2147483662" r:id="rId1"/>
    <p:sldLayoutId id="2147483650" r:id="rId2"/>
    <p:sldLayoutId id="2147483651" r:id="rId3"/>
    <p:sldLayoutId id="2147483666" r:id="rId4"/>
    <p:sldLayoutId id="2147483667" r:id="rId5"/>
    <p:sldLayoutId id="2147483661" r:id="rId6"/>
    <p:sldLayoutId id="2147483652" r:id="rId7"/>
    <p:sldLayoutId id="2147483660" r:id="rId8"/>
    <p:sldLayoutId id="2147483665" r:id="rId9"/>
    <p:sldLayoutId id="2147483655" r:id="rId10"/>
    <p:sldLayoutId id="2147483664" r:id="rId11"/>
    <p:sldLayoutId id="2147483653"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ctr"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hybridnlp.expertsystemlab.com/tutorial" TargetMode="Externa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mailto:jmgomez@expertsystem.com"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8.png"/><Relationship Id="rId7" Type="http://schemas.openxmlformats.org/officeDocument/2006/relationships/image" Target="../media/image22.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diagramColors" Target="../diagrams/colors1.xml"/><Relationship Id="rId5" Type="http://schemas.openxmlformats.org/officeDocument/2006/relationships/image" Target="../media/image20.png"/><Relationship Id="rId10" Type="http://schemas.openxmlformats.org/officeDocument/2006/relationships/diagramQuickStyle" Target="../diagrams/quickStyle1.xml"/><Relationship Id="rId4" Type="http://schemas.openxmlformats.org/officeDocument/2006/relationships/image" Target="../media/image19.png"/><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www.semantic-web-journal.net/content/vecsigrafo-corpus-based-word-concept-embeddings-bridging-statistic-symbolic-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0264" y="3003798"/>
            <a:ext cx="9324528" cy="1368152"/>
          </a:xfrm>
        </p:spPr>
        <p:txBody>
          <a:bodyPr>
            <a:normAutofit/>
          </a:bodyPr>
          <a:lstStyle/>
          <a:p>
            <a:r>
              <a:rPr lang="en-US" sz="3000" dirty="0"/>
              <a:t>Look, Read and Enrich </a:t>
            </a:r>
            <a:br>
              <a:rPr lang="en-US" sz="3000" dirty="0"/>
            </a:br>
            <a:r>
              <a:rPr lang="en-US" sz="2800" dirty="0"/>
              <a:t>Learning from Scientific Figures and their Captions</a:t>
            </a:r>
            <a:endParaRPr lang="it-IT" sz="3200" dirty="0"/>
          </a:p>
        </p:txBody>
      </p:sp>
      <p:sp>
        <p:nvSpPr>
          <p:cNvPr id="3" name="Segnaposto contenuto 2"/>
          <p:cNvSpPr>
            <a:spLocks noGrp="1"/>
          </p:cNvSpPr>
          <p:nvPr>
            <p:ph sz="half" idx="11"/>
          </p:nvPr>
        </p:nvSpPr>
        <p:spPr>
          <a:xfrm>
            <a:off x="-10743" y="4299942"/>
            <a:ext cx="9120088" cy="648072"/>
          </a:xfrm>
        </p:spPr>
        <p:txBody>
          <a:bodyPr/>
          <a:lstStyle/>
          <a:p>
            <a:r>
              <a:rPr lang="it-IT" sz="1800" b="1" dirty="0"/>
              <a:t>Jose Manuel Gomez-Perez</a:t>
            </a:r>
            <a:r>
              <a:rPr lang="it-IT" sz="1800" dirty="0"/>
              <a:t>, Raul Ortega</a:t>
            </a:r>
          </a:p>
          <a:p>
            <a:r>
              <a:rPr lang="en-US" sz="1800" dirty="0"/>
              <a:t>K-CAP 2019 </a:t>
            </a:r>
            <a:r>
              <a:rPr lang="it-IT" sz="1800" dirty="0"/>
              <a:t>– Marina del Rey Nov. 20</a:t>
            </a:r>
            <a:r>
              <a:rPr lang="it-IT" sz="1800" baseline="30000" dirty="0"/>
              <a:t>th</a:t>
            </a:r>
            <a:r>
              <a:rPr lang="it-IT" sz="1800" dirty="0"/>
              <a:t>, 2019</a:t>
            </a:r>
          </a:p>
        </p:txBody>
      </p:sp>
      <p:pic>
        <p:nvPicPr>
          <p:cNvPr id="1026" name="Picture 2" descr="Image result for k-cap 2019&quot;">
            <a:extLst>
              <a:ext uri="{FF2B5EF4-FFF2-40B4-BE49-F238E27FC236}">
                <a16:creationId xmlns:a16="http://schemas.microsoft.com/office/drawing/2014/main" id="{603593F1-BC79-46CC-9243-FCFBC49945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4152625"/>
            <a:ext cx="657873" cy="936104"/>
          </a:xfrm>
          <a:prstGeom prst="rect">
            <a:avLst/>
          </a:prstGeom>
          <a:noFill/>
        </p:spPr>
      </p:pic>
      <p:pic>
        <p:nvPicPr>
          <p:cNvPr id="5" name="Picture 4">
            <a:extLst>
              <a:ext uri="{FF2B5EF4-FFF2-40B4-BE49-F238E27FC236}">
                <a16:creationId xmlns:a16="http://schemas.microsoft.com/office/drawing/2014/main" id="{1B09142F-57FA-4D4B-B5C0-269DD2248A43}"/>
              </a:ext>
            </a:extLst>
          </p:cNvPr>
          <p:cNvPicPr>
            <a:picLocks noChangeAspect="1"/>
          </p:cNvPicPr>
          <p:nvPr/>
        </p:nvPicPr>
        <p:blipFill rotWithShape="1">
          <a:blip r:embed="rId4"/>
          <a:srcRect r="13826"/>
          <a:stretch/>
        </p:blipFill>
        <p:spPr>
          <a:xfrm>
            <a:off x="7740352" y="156740"/>
            <a:ext cx="1080120" cy="446619"/>
          </a:xfrm>
          <a:prstGeom prst="rect">
            <a:avLst/>
          </a:prstGeom>
        </p:spPr>
      </p:pic>
    </p:spTree>
    <p:extLst>
      <p:ext uri="{BB962C8B-B14F-4D97-AF65-F5344CB8AC3E}">
        <p14:creationId xmlns:p14="http://schemas.microsoft.com/office/powerpoint/2010/main" val="226225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090626-B49A-4ECA-B203-71BF5F19E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74" y="4138037"/>
            <a:ext cx="8957772" cy="925728"/>
          </a:xfrm>
          <a:prstGeom prst="rect">
            <a:avLst/>
          </a:prstGeom>
        </p:spPr>
      </p:pic>
      <p:sp>
        <p:nvSpPr>
          <p:cNvPr id="2" name="Slide Number Placeholder 1">
            <a:extLst>
              <a:ext uri="{FF2B5EF4-FFF2-40B4-BE49-F238E27FC236}">
                <a16:creationId xmlns:a16="http://schemas.microsoft.com/office/drawing/2014/main" id="{D3C79120-71D1-491C-ACBD-D993BA18BB37}"/>
              </a:ext>
            </a:extLst>
          </p:cNvPr>
          <p:cNvSpPr>
            <a:spLocks noGrp="1"/>
          </p:cNvSpPr>
          <p:nvPr>
            <p:ph type="sldNum" sz="quarter" idx="4"/>
          </p:nvPr>
        </p:nvSpPr>
        <p:spPr/>
        <p:txBody>
          <a:bodyPr/>
          <a:lstStyle/>
          <a:p>
            <a:r>
              <a:rPr lang="it-IT"/>
              <a:t>							</a:t>
            </a:r>
            <a:fld id="{A5966B91-A095-42D1-A609-26FD12F997AA}" type="slidenum">
              <a:rPr lang="it-IT" smtClean="0"/>
              <a:pPr/>
              <a:t>10</a:t>
            </a:fld>
            <a:endParaRPr lang="it-IT" dirty="0"/>
          </a:p>
        </p:txBody>
      </p:sp>
      <p:sp>
        <p:nvSpPr>
          <p:cNvPr id="4" name="Content Placeholder 3">
            <a:extLst>
              <a:ext uri="{FF2B5EF4-FFF2-40B4-BE49-F238E27FC236}">
                <a16:creationId xmlns:a16="http://schemas.microsoft.com/office/drawing/2014/main" id="{E7999F07-5528-4C4C-AF36-4989AD4B86E3}"/>
              </a:ext>
            </a:extLst>
          </p:cNvPr>
          <p:cNvSpPr>
            <a:spLocks noGrp="1"/>
          </p:cNvSpPr>
          <p:nvPr>
            <p:ph sz="half" idx="17"/>
          </p:nvPr>
        </p:nvSpPr>
        <p:spPr/>
        <p:txBody>
          <a:bodyPr/>
          <a:lstStyle/>
          <a:p>
            <a:r>
              <a:rPr lang="en-US" dirty="0"/>
              <a:t>Qualitative analysis – Text features</a:t>
            </a:r>
          </a:p>
        </p:txBody>
      </p:sp>
      <p:pic>
        <p:nvPicPr>
          <p:cNvPr id="8" name="Content Placeholder 7" descr="A screenshot of a cell phone screen with text&#10;&#10;Description automatically generated">
            <a:extLst>
              <a:ext uri="{FF2B5EF4-FFF2-40B4-BE49-F238E27FC236}">
                <a16:creationId xmlns:a16="http://schemas.microsoft.com/office/drawing/2014/main" id="{AB6B49C4-9A21-46CA-800F-9F119F2DED21}"/>
              </a:ext>
            </a:extLst>
          </p:cNvPr>
          <p:cNvPicPr>
            <a:picLocks noGrp="1" noChangeAspect="1"/>
          </p:cNvPicPr>
          <p:nvPr>
            <p:ph sz="half" idx="11"/>
          </p:nvPr>
        </p:nvPicPr>
        <p:blipFill>
          <a:blip r:embed="rId3" cstate="print">
            <a:extLst>
              <a:ext uri="{28A0092B-C50C-407E-A947-70E740481C1C}">
                <a14:useLocalDpi xmlns:a14="http://schemas.microsoft.com/office/drawing/2010/main" val="0"/>
              </a:ext>
            </a:extLst>
          </a:blip>
          <a:stretch>
            <a:fillRect/>
          </a:stretch>
        </p:blipFill>
        <p:spPr>
          <a:xfrm>
            <a:off x="1230927" y="1061160"/>
            <a:ext cx="4925249" cy="3202770"/>
          </a:xfrm>
        </p:spPr>
      </p:pic>
      <p:sp>
        <p:nvSpPr>
          <p:cNvPr id="15" name="Oval 14">
            <a:extLst>
              <a:ext uri="{FF2B5EF4-FFF2-40B4-BE49-F238E27FC236}">
                <a16:creationId xmlns:a16="http://schemas.microsoft.com/office/drawing/2014/main" id="{8E050B87-2E83-462D-BAAF-50ADDDCCAF0C}"/>
              </a:ext>
            </a:extLst>
          </p:cNvPr>
          <p:cNvSpPr/>
          <p:nvPr/>
        </p:nvSpPr>
        <p:spPr>
          <a:xfrm>
            <a:off x="3396108" y="2568704"/>
            <a:ext cx="1080120" cy="10081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B8686A-58C5-4EB5-86D3-EF96EC6EC993}"/>
              </a:ext>
            </a:extLst>
          </p:cNvPr>
          <p:cNvSpPr/>
          <p:nvPr/>
        </p:nvSpPr>
        <p:spPr>
          <a:xfrm>
            <a:off x="87874" y="4227933"/>
            <a:ext cx="523686" cy="8358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AA5AC8-A4BF-413D-975C-F314ACF51C82}"/>
              </a:ext>
            </a:extLst>
          </p:cNvPr>
          <p:cNvSpPr/>
          <p:nvPr/>
        </p:nvSpPr>
        <p:spPr>
          <a:xfrm>
            <a:off x="6012160" y="968380"/>
            <a:ext cx="3024336" cy="2908489"/>
          </a:xfrm>
          <a:prstGeom prst="rect">
            <a:avLst/>
          </a:prstGeom>
          <a:noFill/>
        </p:spPr>
        <p:txBody>
          <a:bodyPr wrap="square">
            <a:spAutoFit/>
          </a:bodyPr>
          <a:lstStyle/>
          <a:p>
            <a:pPr marL="171450" indent="-171450">
              <a:spcAft>
                <a:spcPts val="300"/>
              </a:spcAft>
              <a:buClr>
                <a:srgbClr val="C00000"/>
              </a:buClr>
              <a:buFont typeface="Wingdings" panose="05000000000000000000" pitchFamily="2" charset="2"/>
              <a:buChar char="§"/>
            </a:pPr>
            <a:r>
              <a:rPr lang="en-US" sz="1200" b="1" dirty="0"/>
              <a:t>Similar approach as in the visual case</a:t>
            </a:r>
          </a:p>
          <a:p>
            <a:pPr marL="171450" indent="-171450">
              <a:spcAft>
                <a:spcPts val="300"/>
              </a:spcAft>
              <a:buClr>
                <a:srgbClr val="C00000"/>
              </a:buClr>
              <a:buFont typeface="Wingdings" panose="05000000000000000000" pitchFamily="2" charset="2"/>
              <a:buChar char="§"/>
            </a:pPr>
            <a:r>
              <a:rPr lang="en-US" sz="1200" b="1" dirty="0"/>
              <a:t>Focus on text, no figures (only shown for visualization purposes)</a:t>
            </a:r>
          </a:p>
          <a:p>
            <a:pPr marL="171450" indent="-171450">
              <a:spcAft>
                <a:spcPts val="300"/>
              </a:spcAft>
              <a:buClr>
                <a:srgbClr val="C00000"/>
              </a:buClr>
              <a:buFont typeface="Wingdings" panose="05000000000000000000" pitchFamily="2" charset="2"/>
              <a:buChar char="§"/>
            </a:pPr>
            <a:r>
              <a:rPr lang="en-US" sz="1200" b="1" dirty="0"/>
              <a:t>Focus on the 512 features in the last text convolutional block</a:t>
            </a:r>
          </a:p>
          <a:p>
            <a:pPr marL="171450" indent="-171450">
              <a:spcAft>
                <a:spcPts val="300"/>
              </a:spcAft>
              <a:buClr>
                <a:srgbClr val="C00000"/>
              </a:buClr>
              <a:buFont typeface="Wingdings" panose="05000000000000000000" pitchFamily="2" charset="2"/>
              <a:buChar char="§"/>
            </a:pPr>
            <a:r>
              <a:rPr lang="en-US" sz="1200" b="1" dirty="0"/>
              <a:t>Select those with the most significant activation over the dataset</a:t>
            </a:r>
          </a:p>
          <a:p>
            <a:pPr marL="171450" indent="-171450">
              <a:spcAft>
                <a:spcPts val="300"/>
              </a:spcAft>
              <a:buClr>
                <a:srgbClr val="C00000"/>
              </a:buClr>
              <a:buFont typeface="Wingdings" panose="05000000000000000000" pitchFamily="2" charset="2"/>
              <a:buChar char="§"/>
            </a:pPr>
            <a:r>
              <a:rPr lang="en-US" sz="1200" b="1" dirty="0"/>
              <a:t>Select the captions that most significantly activate such features</a:t>
            </a:r>
          </a:p>
          <a:p>
            <a:pPr marL="171450" indent="-171450">
              <a:spcAft>
                <a:spcPts val="300"/>
              </a:spcAft>
              <a:buClr>
                <a:srgbClr val="C00000"/>
              </a:buClr>
              <a:buFont typeface="Wingdings" panose="05000000000000000000" pitchFamily="2" charset="2"/>
              <a:buChar char="§"/>
            </a:pPr>
            <a:r>
              <a:rPr lang="en-US" sz="1200" b="1" dirty="0"/>
              <a:t>Textual discrimination is clear, with distinct patterns related to specialized terminology, entities</a:t>
            </a:r>
          </a:p>
          <a:p>
            <a:pPr marL="171450" indent="-171450">
              <a:spcAft>
                <a:spcPts val="300"/>
              </a:spcAft>
              <a:buClr>
                <a:srgbClr val="C00000"/>
              </a:buClr>
              <a:buFont typeface="Wingdings" panose="05000000000000000000" pitchFamily="2" charset="2"/>
              <a:buChar char="§"/>
            </a:pPr>
            <a:r>
              <a:rPr lang="en-US" sz="1200" b="1" dirty="0"/>
              <a:t>Also, text similarity, relatedness, is-a (</a:t>
            </a:r>
            <a:r>
              <a:rPr lang="en-US" sz="1200" b="1" dirty="0" err="1"/>
              <a:t>inmunoblot</a:t>
            </a:r>
            <a:r>
              <a:rPr lang="en-US" sz="1200" b="1" dirty="0"/>
              <a:t> "is-a" type of western blot)</a:t>
            </a:r>
          </a:p>
        </p:txBody>
      </p:sp>
      <p:cxnSp>
        <p:nvCxnSpPr>
          <p:cNvPr id="5" name="Straight Connector 4">
            <a:extLst>
              <a:ext uri="{FF2B5EF4-FFF2-40B4-BE49-F238E27FC236}">
                <a16:creationId xmlns:a16="http://schemas.microsoft.com/office/drawing/2014/main" id="{B67EA9EF-BA5C-4DF1-BEB4-D672D784E0F5}"/>
              </a:ext>
            </a:extLst>
          </p:cNvPr>
          <p:cNvCxnSpPr>
            <a:cxnSpLocks/>
            <a:stCxn id="17" idx="3"/>
          </p:cNvCxnSpPr>
          <p:nvPr/>
        </p:nvCxnSpPr>
        <p:spPr>
          <a:xfrm flipV="1">
            <a:off x="611560" y="3075806"/>
            <a:ext cx="2784548" cy="1570043"/>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A3457-29F9-4175-A966-559D2BBA4B65}"/>
              </a:ext>
            </a:extLst>
          </p:cNvPr>
          <p:cNvSpPr>
            <a:spLocks noGrp="1"/>
          </p:cNvSpPr>
          <p:nvPr>
            <p:ph type="sldNum" sz="quarter" idx="4"/>
          </p:nvPr>
        </p:nvSpPr>
        <p:spPr/>
        <p:txBody>
          <a:bodyPr/>
          <a:lstStyle/>
          <a:p>
            <a:r>
              <a:rPr lang="it-IT" dirty="0"/>
              <a:t>							</a:t>
            </a:r>
            <a:fld id="{A5966B91-A095-42D1-A609-26FD12F997AA}" type="slidenum">
              <a:rPr lang="it-IT" smtClean="0"/>
              <a:pPr/>
              <a:t>11</a:t>
            </a:fld>
            <a:endParaRPr lang="it-IT" dirty="0"/>
          </a:p>
        </p:txBody>
      </p:sp>
      <p:sp>
        <p:nvSpPr>
          <p:cNvPr id="3" name="Content Placeholder 2">
            <a:extLst>
              <a:ext uri="{FF2B5EF4-FFF2-40B4-BE49-F238E27FC236}">
                <a16:creationId xmlns:a16="http://schemas.microsoft.com/office/drawing/2014/main" id="{4125D59E-3F27-4627-BE14-8719EF597835}"/>
              </a:ext>
            </a:extLst>
          </p:cNvPr>
          <p:cNvSpPr>
            <a:spLocks noGrp="1"/>
          </p:cNvSpPr>
          <p:nvPr>
            <p:ph sz="half" idx="11"/>
          </p:nvPr>
        </p:nvSpPr>
        <p:spPr>
          <a:xfrm>
            <a:off x="5580112" y="857253"/>
            <a:ext cx="3359950" cy="3910010"/>
          </a:xfrm>
        </p:spPr>
        <p:txBody>
          <a:bodyPr/>
          <a:lstStyle/>
          <a:p>
            <a:r>
              <a:rPr lang="en-US" sz="1200" b="1" dirty="0"/>
              <a:t>We trained a bidirectional retrieval task over natural images and scientific datasets</a:t>
            </a:r>
            <a:r>
              <a:rPr lang="en-US" sz="1200" dirty="0"/>
              <a:t>, where images are sought given a caption and vice-versa</a:t>
            </a:r>
          </a:p>
          <a:p>
            <a:r>
              <a:rPr lang="en-US" sz="1200" dirty="0"/>
              <a:t>Results in %</a:t>
            </a:r>
            <a:r>
              <a:rPr lang="en-US" sz="1200" dirty="0" err="1"/>
              <a:t>recall@k</a:t>
            </a:r>
            <a:r>
              <a:rPr lang="en-US" sz="1200" dirty="0"/>
              <a:t>, k={1,5,10}</a:t>
            </a:r>
          </a:p>
          <a:p>
            <a:r>
              <a:rPr lang="en-US" sz="1200" dirty="0"/>
              <a:t>FCC trained in all datasets and </a:t>
            </a:r>
            <a:r>
              <a:rPr lang="en-US" sz="1200" b="1" dirty="0"/>
              <a:t>compared against image-sentence matching </a:t>
            </a:r>
            <a:r>
              <a:rPr lang="en-US" sz="1200" b="1" dirty="0" err="1"/>
              <a:t>SoA</a:t>
            </a:r>
            <a:r>
              <a:rPr lang="en-US" sz="1200" b="1" dirty="0"/>
              <a:t> </a:t>
            </a:r>
          </a:p>
          <a:p>
            <a:r>
              <a:rPr lang="en-US" sz="1200" b="1" dirty="0"/>
              <a:t>Strong divide between the results from the natural and scientific datasets</a:t>
            </a:r>
          </a:p>
          <a:p>
            <a:r>
              <a:rPr lang="en-US" sz="1200" dirty="0"/>
              <a:t>The best baseline with natural images </a:t>
            </a:r>
            <a:r>
              <a:rPr lang="en-US" sz="1200" b="1" dirty="0"/>
              <a:t>DSVE-loc performs poorly with scientific figures and captions</a:t>
            </a:r>
          </a:p>
          <a:p>
            <a:r>
              <a:rPr lang="en-US" sz="1200" dirty="0"/>
              <a:t>This shows evidence that </a:t>
            </a:r>
            <a:r>
              <a:rPr lang="en-US" sz="1200" b="1" dirty="0"/>
              <a:t>dealing with scientific figures and captions has added complexity</a:t>
            </a:r>
          </a:p>
          <a:p>
            <a:r>
              <a:rPr lang="en-US" sz="1200" b="1" dirty="0"/>
              <a:t>Pre-trained VGG16 features help FCC with natural images</a:t>
            </a:r>
          </a:p>
          <a:p>
            <a:r>
              <a:rPr lang="en-US" sz="1200" b="1" dirty="0" err="1"/>
              <a:t>FCC+Vecsigrafo</a:t>
            </a:r>
            <a:r>
              <a:rPr lang="en-US" sz="1200" b="1" dirty="0"/>
              <a:t> obtains the best results with scientific figures over the board</a:t>
            </a:r>
          </a:p>
          <a:p>
            <a:pPr marL="0" indent="0">
              <a:buNone/>
            </a:pPr>
            <a:endParaRPr lang="en-US" sz="1200" dirty="0"/>
          </a:p>
        </p:txBody>
      </p:sp>
      <p:sp>
        <p:nvSpPr>
          <p:cNvPr id="4" name="Content Placeholder 3">
            <a:extLst>
              <a:ext uri="{FF2B5EF4-FFF2-40B4-BE49-F238E27FC236}">
                <a16:creationId xmlns:a16="http://schemas.microsoft.com/office/drawing/2014/main" id="{A29FD2C0-7912-4002-8327-441F2198B9DF}"/>
              </a:ext>
            </a:extLst>
          </p:cNvPr>
          <p:cNvSpPr>
            <a:spLocks noGrp="1"/>
          </p:cNvSpPr>
          <p:nvPr>
            <p:ph sz="half" idx="17"/>
          </p:nvPr>
        </p:nvSpPr>
        <p:spPr/>
        <p:txBody>
          <a:bodyPr/>
          <a:lstStyle/>
          <a:p>
            <a:r>
              <a:rPr lang="en-US" dirty="0"/>
              <a:t>Scientific figures vs. natural images</a:t>
            </a:r>
          </a:p>
        </p:txBody>
      </p:sp>
      <p:pic>
        <p:nvPicPr>
          <p:cNvPr id="5" name="Picture 4">
            <a:extLst>
              <a:ext uri="{FF2B5EF4-FFF2-40B4-BE49-F238E27FC236}">
                <a16:creationId xmlns:a16="http://schemas.microsoft.com/office/drawing/2014/main" id="{EBDC0977-403C-4C00-9C36-EA6138929D50}"/>
              </a:ext>
            </a:extLst>
          </p:cNvPr>
          <p:cNvPicPr>
            <a:picLocks noChangeAspect="1"/>
          </p:cNvPicPr>
          <p:nvPr/>
        </p:nvPicPr>
        <p:blipFill rotWithShape="1">
          <a:blip r:embed="rId3"/>
          <a:srcRect l="3538" t="23400" r="6688" b="29000"/>
          <a:stretch/>
        </p:blipFill>
        <p:spPr>
          <a:xfrm>
            <a:off x="107504" y="1223138"/>
            <a:ext cx="5544616" cy="1653657"/>
          </a:xfrm>
          <a:prstGeom prst="rect">
            <a:avLst/>
          </a:prstGeom>
        </p:spPr>
      </p:pic>
      <p:pic>
        <p:nvPicPr>
          <p:cNvPr id="6" name="Picture 5">
            <a:extLst>
              <a:ext uri="{FF2B5EF4-FFF2-40B4-BE49-F238E27FC236}">
                <a16:creationId xmlns:a16="http://schemas.microsoft.com/office/drawing/2014/main" id="{6B37427F-06D7-4148-AC3F-14FFBFB97D71}"/>
              </a:ext>
            </a:extLst>
          </p:cNvPr>
          <p:cNvPicPr>
            <a:picLocks noChangeAspect="1"/>
          </p:cNvPicPr>
          <p:nvPr/>
        </p:nvPicPr>
        <p:blipFill rotWithShape="1">
          <a:blip r:embed="rId4"/>
          <a:srcRect l="5900" t="38800" r="9838" b="13600"/>
          <a:stretch/>
        </p:blipFill>
        <p:spPr>
          <a:xfrm>
            <a:off x="92549" y="3172479"/>
            <a:ext cx="5544616" cy="1761840"/>
          </a:xfrm>
          <a:prstGeom prst="rect">
            <a:avLst/>
          </a:prstGeom>
        </p:spPr>
      </p:pic>
      <p:sp>
        <p:nvSpPr>
          <p:cNvPr id="7" name="Rectangle 6">
            <a:extLst>
              <a:ext uri="{FF2B5EF4-FFF2-40B4-BE49-F238E27FC236}">
                <a16:creationId xmlns:a16="http://schemas.microsoft.com/office/drawing/2014/main" id="{05FA6DB4-2403-45DE-954F-769C3FAEF362}"/>
              </a:ext>
            </a:extLst>
          </p:cNvPr>
          <p:cNvSpPr/>
          <p:nvPr/>
        </p:nvSpPr>
        <p:spPr>
          <a:xfrm>
            <a:off x="3395446" y="987369"/>
            <a:ext cx="1305614" cy="307777"/>
          </a:xfrm>
          <a:prstGeom prst="rect">
            <a:avLst/>
          </a:prstGeom>
        </p:spPr>
        <p:txBody>
          <a:bodyPr wrap="none">
            <a:spAutoFit/>
          </a:bodyPr>
          <a:lstStyle/>
          <a:p>
            <a:r>
              <a:rPr lang="en-US" sz="1400" b="1" dirty="0"/>
              <a:t>Natural images</a:t>
            </a:r>
          </a:p>
        </p:txBody>
      </p:sp>
      <p:sp>
        <p:nvSpPr>
          <p:cNvPr id="8" name="Rectangle 7">
            <a:extLst>
              <a:ext uri="{FF2B5EF4-FFF2-40B4-BE49-F238E27FC236}">
                <a16:creationId xmlns:a16="http://schemas.microsoft.com/office/drawing/2014/main" id="{7D121EC7-326C-42CC-BF20-CDDDE4E1171A}"/>
              </a:ext>
            </a:extLst>
          </p:cNvPr>
          <p:cNvSpPr/>
          <p:nvPr/>
        </p:nvSpPr>
        <p:spPr>
          <a:xfrm>
            <a:off x="3368966" y="2931790"/>
            <a:ext cx="1404102" cy="307777"/>
          </a:xfrm>
          <a:prstGeom prst="rect">
            <a:avLst/>
          </a:prstGeom>
        </p:spPr>
        <p:txBody>
          <a:bodyPr wrap="none">
            <a:spAutoFit/>
          </a:bodyPr>
          <a:lstStyle/>
          <a:p>
            <a:r>
              <a:rPr lang="en-US" sz="1400" b="1" dirty="0"/>
              <a:t>Scientific figures</a:t>
            </a:r>
          </a:p>
        </p:txBody>
      </p:sp>
    </p:spTree>
    <p:extLst>
      <p:ext uri="{BB962C8B-B14F-4D97-AF65-F5344CB8AC3E}">
        <p14:creationId xmlns:p14="http://schemas.microsoft.com/office/powerpoint/2010/main" val="221891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41EBB-728B-4CF5-AB88-CE0195B23240}"/>
              </a:ext>
            </a:extLst>
          </p:cNvPr>
          <p:cNvSpPr>
            <a:spLocks noGrp="1"/>
          </p:cNvSpPr>
          <p:nvPr>
            <p:ph type="sldNum" sz="quarter" idx="4"/>
          </p:nvPr>
        </p:nvSpPr>
        <p:spPr/>
        <p:txBody>
          <a:bodyPr/>
          <a:lstStyle/>
          <a:p>
            <a:r>
              <a:rPr lang="it-IT"/>
              <a:t>							</a:t>
            </a:r>
            <a:fld id="{A5966B91-A095-42D1-A609-26FD12F997AA}" type="slidenum">
              <a:rPr lang="it-IT" smtClean="0"/>
              <a:pPr/>
              <a:t>12</a:t>
            </a:fld>
            <a:endParaRPr lang="it-IT" dirty="0"/>
          </a:p>
        </p:txBody>
      </p:sp>
      <p:sp>
        <p:nvSpPr>
          <p:cNvPr id="3" name="Content Placeholder 2">
            <a:extLst>
              <a:ext uri="{FF2B5EF4-FFF2-40B4-BE49-F238E27FC236}">
                <a16:creationId xmlns:a16="http://schemas.microsoft.com/office/drawing/2014/main" id="{17D83520-1B10-4738-811A-7507D00A6C6D}"/>
              </a:ext>
            </a:extLst>
          </p:cNvPr>
          <p:cNvSpPr>
            <a:spLocks noGrp="1"/>
          </p:cNvSpPr>
          <p:nvPr>
            <p:ph sz="half" idx="11"/>
          </p:nvPr>
        </p:nvSpPr>
        <p:spPr>
          <a:xfrm>
            <a:off x="4788024" y="930008"/>
            <a:ext cx="3845975" cy="3995713"/>
          </a:xfrm>
        </p:spPr>
        <p:txBody>
          <a:bodyPr/>
          <a:lstStyle/>
          <a:p>
            <a:r>
              <a:rPr lang="en-US" sz="1200" b="1" dirty="0"/>
              <a:t>Classification against the SciGraph taxonomy</a:t>
            </a:r>
          </a:p>
          <a:p>
            <a:r>
              <a:rPr lang="en-US" sz="1200" b="1" dirty="0"/>
              <a:t>Reuse FCC text and vision network architectures</a:t>
            </a:r>
          </a:p>
          <a:p>
            <a:r>
              <a:rPr lang="en-US" sz="1200" b="1" dirty="0"/>
              <a:t>Leverage FCC text and vision features</a:t>
            </a:r>
          </a:p>
          <a:p>
            <a:r>
              <a:rPr lang="en-US" sz="1200" b="1" dirty="0"/>
              <a:t>Uni-modal baselines </a:t>
            </a:r>
            <a:r>
              <a:rPr lang="en-US" sz="1200" dirty="0"/>
              <a:t>(%accuracy): </a:t>
            </a:r>
            <a:r>
              <a:rPr lang="en-US" sz="1200" b="1" dirty="0"/>
              <a:t>78.20</a:t>
            </a:r>
            <a:r>
              <a:rPr lang="en-US" sz="1200" dirty="0"/>
              <a:t> and</a:t>
            </a:r>
            <a:r>
              <a:rPr lang="en-US" sz="1200" b="1" dirty="0"/>
              <a:t> 61.21 </a:t>
            </a:r>
            <a:r>
              <a:rPr lang="en-US" sz="1200" dirty="0"/>
              <a:t>for captions and figures, respectively</a:t>
            </a:r>
          </a:p>
          <a:p>
            <a:r>
              <a:rPr lang="en-US" sz="1200" dirty="0"/>
              <a:t>Two main experiments</a:t>
            </a:r>
          </a:p>
          <a:p>
            <a:pPr lvl="1"/>
            <a:r>
              <a:rPr lang="en-US" sz="1100" b="1" dirty="0"/>
              <a:t>Measure the contribution of the FCC features: </a:t>
            </a:r>
            <a:r>
              <a:rPr lang="en-US" sz="1100" dirty="0"/>
              <a:t>Freeze features and fine-tune fully connected and softmax layers only</a:t>
            </a:r>
          </a:p>
          <a:p>
            <a:pPr lvl="1"/>
            <a:r>
              <a:rPr lang="en-US" sz="1100" b="1" dirty="0"/>
              <a:t>Calculate an upper bound, </a:t>
            </a:r>
            <a:r>
              <a:rPr lang="en-US" sz="1100" dirty="0"/>
              <a:t>by fine-tuning the whole networks</a:t>
            </a:r>
          </a:p>
          <a:p>
            <a:r>
              <a:rPr lang="en-US" sz="1200" b="1" dirty="0"/>
              <a:t>In all cases FCC-based classifiers outperform the unimodal baselines</a:t>
            </a:r>
          </a:p>
          <a:p>
            <a:r>
              <a:rPr lang="en-US" sz="1200" b="1" dirty="0"/>
              <a:t>VGG16 features pre-trained on ImageNet under FCC</a:t>
            </a:r>
            <a:r>
              <a:rPr lang="en-US" sz="1200" dirty="0"/>
              <a:t>, suggesting higher complexity of scientific figures </a:t>
            </a:r>
          </a:p>
          <a:p>
            <a:r>
              <a:rPr lang="en-US" sz="1200" dirty="0"/>
              <a:t>In both captions and figures, </a:t>
            </a:r>
            <a:r>
              <a:rPr lang="en-US" sz="1200" b="1" dirty="0"/>
              <a:t>semantic enrichment (“Ours FCC7”) makes up for the lack of fine-tuning </a:t>
            </a:r>
            <a:r>
              <a:rPr lang="en-US" sz="1200" dirty="0"/>
              <a:t>in the feature trunks</a:t>
            </a:r>
          </a:p>
        </p:txBody>
      </p:sp>
      <p:sp>
        <p:nvSpPr>
          <p:cNvPr id="4" name="Content Placeholder 3">
            <a:extLst>
              <a:ext uri="{FF2B5EF4-FFF2-40B4-BE49-F238E27FC236}">
                <a16:creationId xmlns:a16="http://schemas.microsoft.com/office/drawing/2014/main" id="{862D25D3-0FEE-4B0E-8B28-660793DB66EF}"/>
              </a:ext>
            </a:extLst>
          </p:cNvPr>
          <p:cNvSpPr>
            <a:spLocks noGrp="1"/>
          </p:cNvSpPr>
          <p:nvPr>
            <p:ph sz="half" idx="17"/>
          </p:nvPr>
        </p:nvSpPr>
        <p:spPr/>
        <p:txBody>
          <a:bodyPr/>
          <a:lstStyle/>
          <a:p>
            <a:r>
              <a:rPr lang="en-US" dirty="0"/>
              <a:t>Caption and figure classification</a:t>
            </a:r>
          </a:p>
        </p:txBody>
      </p:sp>
      <p:pic>
        <p:nvPicPr>
          <p:cNvPr id="5" name="Picture 4">
            <a:extLst>
              <a:ext uri="{FF2B5EF4-FFF2-40B4-BE49-F238E27FC236}">
                <a16:creationId xmlns:a16="http://schemas.microsoft.com/office/drawing/2014/main" id="{FD445371-B925-4F22-B2B3-0F1525927911}"/>
              </a:ext>
            </a:extLst>
          </p:cNvPr>
          <p:cNvPicPr>
            <a:picLocks noChangeAspect="1"/>
          </p:cNvPicPr>
          <p:nvPr/>
        </p:nvPicPr>
        <p:blipFill rotWithShape="1">
          <a:blip r:embed="rId2"/>
          <a:srcRect l="15350" t="27600" r="12200" b="20600"/>
          <a:stretch/>
        </p:blipFill>
        <p:spPr>
          <a:xfrm>
            <a:off x="323529" y="1923678"/>
            <a:ext cx="4157120" cy="1671884"/>
          </a:xfrm>
          <a:prstGeom prst="rect">
            <a:avLst/>
          </a:prstGeom>
        </p:spPr>
      </p:pic>
    </p:spTree>
    <p:extLst>
      <p:ext uri="{BB962C8B-B14F-4D97-AF65-F5344CB8AC3E}">
        <p14:creationId xmlns:p14="http://schemas.microsoft.com/office/powerpoint/2010/main" val="971380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BD8CA-8568-4EC1-8711-E06133B957E1}"/>
              </a:ext>
            </a:extLst>
          </p:cNvPr>
          <p:cNvSpPr>
            <a:spLocks noGrp="1"/>
          </p:cNvSpPr>
          <p:nvPr>
            <p:ph type="sldNum" sz="quarter" idx="4"/>
          </p:nvPr>
        </p:nvSpPr>
        <p:spPr/>
        <p:txBody>
          <a:bodyPr/>
          <a:lstStyle/>
          <a:p>
            <a:r>
              <a:rPr lang="it-IT"/>
              <a:t>							</a:t>
            </a:r>
            <a:fld id="{A5966B91-A095-42D1-A609-26FD12F997AA}" type="slidenum">
              <a:rPr lang="it-IT" smtClean="0"/>
              <a:pPr/>
              <a:t>13</a:t>
            </a:fld>
            <a:endParaRPr lang="it-IT" dirty="0"/>
          </a:p>
        </p:txBody>
      </p:sp>
      <p:sp>
        <p:nvSpPr>
          <p:cNvPr id="4" name="Content Placeholder 3">
            <a:extLst>
              <a:ext uri="{FF2B5EF4-FFF2-40B4-BE49-F238E27FC236}">
                <a16:creationId xmlns:a16="http://schemas.microsoft.com/office/drawing/2014/main" id="{E89C35A1-FC04-4C97-A3BC-9DC5FD8008EA}"/>
              </a:ext>
            </a:extLst>
          </p:cNvPr>
          <p:cNvSpPr>
            <a:spLocks noGrp="1"/>
          </p:cNvSpPr>
          <p:nvPr>
            <p:ph sz="half" idx="17"/>
          </p:nvPr>
        </p:nvSpPr>
        <p:spPr>
          <a:xfrm>
            <a:off x="6716" y="311527"/>
            <a:ext cx="9120088" cy="635657"/>
          </a:xfrm>
        </p:spPr>
        <p:txBody>
          <a:bodyPr/>
          <a:lstStyle/>
          <a:p>
            <a:r>
              <a:rPr lang="en-US" dirty="0"/>
              <a:t>Textbook Question Answering</a:t>
            </a:r>
          </a:p>
        </p:txBody>
      </p:sp>
      <p:pic>
        <p:nvPicPr>
          <p:cNvPr id="5" name="Content Placeholder 4">
            <a:extLst>
              <a:ext uri="{FF2B5EF4-FFF2-40B4-BE49-F238E27FC236}">
                <a16:creationId xmlns:a16="http://schemas.microsoft.com/office/drawing/2014/main" id="{64B7F46C-7440-4745-B359-849E7EBA992D}"/>
              </a:ext>
            </a:extLst>
          </p:cNvPr>
          <p:cNvPicPr>
            <a:picLocks noGrp="1" noChangeAspect="1"/>
          </p:cNvPicPr>
          <p:nvPr>
            <p:ph sz="half" idx="11"/>
          </p:nvPr>
        </p:nvPicPr>
        <p:blipFill rotWithShape="1">
          <a:blip r:embed="rId2"/>
          <a:srcRect l="10238" t="17374" r="13927" b="9345"/>
          <a:stretch/>
        </p:blipFill>
        <p:spPr>
          <a:xfrm>
            <a:off x="942352" y="1079885"/>
            <a:ext cx="7248816" cy="3940137"/>
          </a:xfrm>
          <a:prstGeom prst="rect">
            <a:avLst/>
          </a:prstGeom>
          <a:solidFill>
            <a:schemeClr val="bg1"/>
          </a:solidFill>
        </p:spPr>
      </p:pic>
      <p:grpSp>
        <p:nvGrpSpPr>
          <p:cNvPr id="6" name="Group 5">
            <a:extLst>
              <a:ext uri="{FF2B5EF4-FFF2-40B4-BE49-F238E27FC236}">
                <a16:creationId xmlns:a16="http://schemas.microsoft.com/office/drawing/2014/main" id="{A14E4D0C-3FC1-4DE3-9078-00C5B5E17F57}"/>
              </a:ext>
            </a:extLst>
          </p:cNvPr>
          <p:cNvGrpSpPr/>
          <p:nvPr/>
        </p:nvGrpSpPr>
        <p:grpSpPr>
          <a:xfrm>
            <a:off x="5958920" y="843565"/>
            <a:ext cx="2232248" cy="252760"/>
            <a:chOff x="2930744" y="4804241"/>
            <a:chExt cx="2213303" cy="281793"/>
          </a:xfrm>
        </p:grpSpPr>
        <p:pic>
          <p:nvPicPr>
            <p:cNvPr id="7" name="Picture 6">
              <a:extLst>
                <a:ext uri="{FF2B5EF4-FFF2-40B4-BE49-F238E27FC236}">
                  <a16:creationId xmlns:a16="http://schemas.microsoft.com/office/drawing/2014/main" id="{6D437C7D-D109-45D7-BD2B-05F1B13E2E1D}"/>
                </a:ext>
              </a:extLst>
            </p:cNvPr>
            <p:cNvPicPr>
              <a:picLocks noChangeAspect="1"/>
            </p:cNvPicPr>
            <p:nvPr/>
          </p:nvPicPr>
          <p:blipFill rotWithShape="1">
            <a:blip r:embed="rId3"/>
            <a:srcRect r="26256"/>
            <a:stretch/>
          </p:blipFill>
          <p:spPr>
            <a:xfrm>
              <a:off x="3259655" y="4870010"/>
              <a:ext cx="1884392" cy="216024"/>
            </a:xfrm>
            <a:prstGeom prst="rect">
              <a:avLst/>
            </a:prstGeom>
          </p:spPr>
        </p:pic>
        <p:pic>
          <p:nvPicPr>
            <p:cNvPr id="8" name="Picture 2" descr="Image result for Allen AI logo">
              <a:extLst>
                <a:ext uri="{FF2B5EF4-FFF2-40B4-BE49-F238E27FC236}">
                  <a16:creationId xmlns:a16="http://schemas.microsoft.com/office/drawing/2014/main" id="{C1EF6588-B396-48BC-A633-0FF4E86634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0744" y="4804241"/>
              <a:ext cx="329591" cy="2674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65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AA75D-B069-41F1-BCA2-5BDFE924E3B9}"/>
              </a:ext>
            </a:extLst>
          </p:cNvPr>
          <p:cNvSpPr>
            <a:spLocks noGrp="1"/>
          </p:cNvSpPr>
          <p:nvPr>
            <p:ph type="sldNum" sz="quarter" idx="4"/>
          </p:nvPr>
        </p:nvSpPr>
        <p:spPr/>
        <p:txBody>
          <a:bodyPr/>
          <a:lstStyle/>
          <a:p>
            <a:r>
              <a:rPr lang="it-IT"/>
              <a:t>							</a:t>
            </a:r>
            <a:fld id="{A5966B91-A095-42D1-A609-26FD12F997AA}" type="slidenum">
              <a:rPr lang="it-IT" smtClean="0"/>
              <a:pPr/>
              <a:t>14</a:t>
            </a:fld>
            <a:endParaRPr lang="it-IT" dirty="0"/>
          </a:p>
        </p:txBody>
      </p:sp>
      <p:sp>
        <p:nvSpPr>
          <p:cNvPr id="4" name="Content Placeholder 3">
            <a:extLst>
              <a:ext uri="{FF2B5EF4-FFF2-40B4-BE49-F238E27FC236}">
                <a16:creationId xmlns:a16="http://schemas.microsoft.com/office/drawing/2014/main" id="{BF6C4956-75A5-4E92-9F18-A5C24DA811E1}"/>
              </a:ext>
            </a:extLst>
          </p:cNvPr>
          <p:cNvSpPr>
            <a:spLocks noGrp="1"/>
          </p:cNvSpPr>
          <p:nvPr>
            <p:ph sz="half" idx="17"/>
          </p:nvPr>
        </p:nvSpPr>
        <p:spPr/>
        <p:txBody>
          <a:bodyPr/>
          <a:lstStyle/>
          <a:p>
            <a:r>
              <a:rPr lang="en-US" dirty="0"/>
              <a:t>TQA-FCC model</a:t>
            </a:r>
          </a:p>
        </p:txBody>
      </p:sp>
      <p:sp>
        <p:nvSpPr>
          <p:cNvPr id="7" name="Rectangle 6">
            <a:extLst>
              <a:ext uri="{FF2B5EF4-FFF2-40B4-BE49-F238E27FC236}">
                <a16:creationId xmlns:a16="http://schemas.microsoft.com/office/drawing/2014/main" id="{23F223C9-459E-43F0-94AF-B36F786F2512}"/>
              </a:ext>
            </a:extLst>
          </p:cNvPr>
          <p:cNvSpPr/>
          <p:nvPr/>
        </p:nvSpPr>
        <p:spPr>
          <a:xfrm>
            <a:off x="1946567" y="4430997"/>
            <a:ext cx="1296144" cy="403587"/>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Paragraph text (TF-IDF selected)</a:t>
            </a:r>
            <a:endParaRPr lang="es-ES" sz="1200" dirty="0">
              <a:solidFill>
                <a:srgbClr val="000000"/>
              </a:solidFill>
            </a:endParaRPr>
          </a:p>
        </p:txBody>
      </p:sp>
      <p:sp>
        <p:nvSpPr>
          <p:cNvPr id="8" name="Rectangle: Rounded Corners 7">
            <a:extLst>
              <a:ext uri="{FF2B5EF4-FFF2-40B4-BE49-F238E27FC236}">
                <a16:creationId xmlns:a16="http://schemas.microsoft.com/office/drawing/2014/main" id="{9BC48830-6820-443D-BC06-F0229CCF65B6}"/>
              </a:ext>
            </a:extLst>
          </p:cNvPr>
          <p:cNvSpPr/>
          <p:nvPr/>
        </p:nvSpPr>
        <p:spPr>
          <a:xfrm>
            <a:off x="1946567" y="3762141"/>
            <a:ext cx="1296144" cy="50405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Enrichment (Vecsigrafo)</a:t>
            </a:r>
          </a:p>
        </p:txBody>
      </p:sp>
      <p:sp>
        <p:nvSpPr>
          <p:cNvPr id="9" name="Rectangle: Rounded Corners 8">
            <a:extLst>
              <a:ext uri="{FF2B5EF4-FFF2-40B4-BE49-F238E27FC236}">
                <a16:creationId xmlns:a16="http://schemas.microsoft.com/office/drawing/2014/main" id="{8318C127-5C53-4C88-B82E-5AC274E39BF7}"/>
              </a:ext>
            </a:extLst>
          </p:cNvPr>
          <p:cNvSpPr/>
          <p:nvPr/>
        </p:nvSpPr>
        <p:spPr>
          <a:xfrm>
            <a:off x="3682041" y="3762142"/>
            <a:ext cx="1296144" cy="504055"/>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Enrichment (Vecsigrafo)</a:t>
            </a:r>
          </a:p>
        </p:txBody>
      </p:sp>
      <p:sp>
        <p:nvSpPr>
          <p:cNvPr id="10" name="Rectangle: Rounded Corners 9">
            <a:extLst>
              <a:ext uri="{FF2B5EF4-FFF2-40B4-BE49-F238E27FC236}">
                <a16:creationId xmlns:a16="http://schemas.microsoft.com/office/drawing/2014/main" id="{6ECB2D42-2568-45A4-8757-A92FC88E98E3}"/>
              </a:ext>
            </a:extLst>
          </p:cNvPr>
          <p:cNvSpPr/>
          <p:nvPr/>
        </p:nvSpPr>
        <p:spPr>
          <a:xfrm>
            <a:off x="5508104" y="3762142"/>
            <a:ext cx="1296144" cy="504055"/>
          </a:xfrm>
          <a:prstGeom prst="roundRect">
            <a:avLst/>
          </a:prstGeom>
          <a:solidFill>
            <a:srgbClr val="CCFF99"/>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Enrichment (Vecsigrafo)</a:t>
            </a:r>
          </a:p>
        </p:txBody>
      </p:sp>
      <p:cxnSp>
        <p:nvCxnSpPr>
          <p:cNvPr id="12" name="Straight Arrow Connector 11">
            <a:extLst>
              <a:ext uri="{FF2B5EF4-FFF2-40B4-BE49-F238E27FC236}">
                <a16:creationId xmlns:a16="http://schemas.microsoft.com/office/drawing/2014/main" id="{A8D5434A-0B43-494F-AF5B-4F311EEDF5C0}"/>
              </a:ext>
            </a:extLst>
          </p:cNvPr>
          <p:cNvCxnSpPr>
            <a:stCxn id="7" idx="0"/>
            <a:endCxn id="8" idx="2"/>
          </p:cNvCxnSpPr>
          <p:nvPr/>
        </p:nvCxnSpPr>
        <p:spPr>
          <a:xfrm flipV="1">
            <a:off x="2594639" y="4266196"/>
            <a:ext cx="0" cy="16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A42E932-B1CD-4CD8-8EF2-001D882467EF}"/>
              </a:ext>
            </a:extLst>
          </p:cNvPr>
          <p:cNvSpPr/>
          <p:nvPr/>
        </p:nvSpPr>
        <p:spPr>
          <a:xfrm>
            <a:off x="3682041" y="4430997"/>
            <a:ext cx="1296144" cy="403587"/>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Question text</a:t>
            </a:r>
            <a:endParaRPr lang="es-ES" sz="1200" dirty="0">
              <a:solidFill>
                <a:srgbClr val="000000"/>
              </a:solidFill>
            </a:endParaRPr>
          </a:p>
        </p:txBody>
      </p:sp>
      <p:cxnSp>
        <p:nvCxnSpPr>
          <p:cNvPr id="15" name="Straight Arrow Connector 14">
            <a:extLst>
              <a:ext uri="{FF2B5EF4-FFF2-40B4-BE49-F238E27FC236}">
                <a16:creationId xmlns:a16="http://schemas.microsoft.com/office/drawing/2014/main" id="{2F1DAB52-65AC-4407-8545-0F621FC2F285}"/>
              </a:ext>
            </a:extLst>
          </p:cNvPr>
          <p:cNvCxnSpPr>
            <a:stCxn id="13" idx="0"/>
            <a:endCxn id="9" idx="2"/>
          </p:cNvCxnSpPr>
          <p:nvPr/>
        </p:nvCxnSpPr>
        <p:spPr>
          <a:xfrm flipV="1">
            <a:off x="4330113" y="4266197"/>
            <a:ext cx="0" cy="16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54459AE-D95E-4DEB-A390-C2B4DA1FC4B2}"/>
              </a:ext>
            </a:extLst>
          </p:cNvPr>
          <p:cNvSpPr/>
          <p:nvPr/>
        </p:nvSpPr>
        <p:spPr>
          <a:xfrm>
            <a:off x="5508104" y="4452419"/>
            <a:ext cx="1296144" cy="403587"/>
          </a:xfrm>
          <a:prstGeom prst="rect">
            <a:avLst/>
          </a:prstGeom>
          <a:solidFill>
            <a:srgbClr val="CCFF99"/>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Candidate text (C</a:t>
            </a:r>
            <a:r>
              <a:rPr lang="en-US" sz="1200" baseline="-25000" dirty="0">
                <a:solidFill>
                  <a:srgbClr val="000000"/>
                </a:solidFill>
              </a:rPr>
              <a:t>k</a:t>
            </a:r>
            <a:r>
              <a:rPr lang="en-US" sz="1200" dirty="0">
                <a:solidFill>
                  <a:srgbClr val="000000"/>
                </a:solidFill>
              </a:rPr>
              <a:t>)</a:t>
            </a:r>
            <a:endParaRPr lang="es-ES" sz="1200" dirty="0">
              <a:solidFill>
                <a:srgbClr val="000000"/>
              </a:solidFill>
            </a:endParaRPr>
          </a:p>
        </p:txBody>
      </p:sp>
      <p:cxnSp>
        <p:nvCxnSpPr>
          <p:cNvPr id="18" name="Straight Arrow Connector 17">
            <a:extLst>
              <a:ext uri="{FF2B5EF4-FFF2-40B4-BE49-F238E27FC236}">
                <a16:creationId xmlns:a16="http://schemas.microsoft.com/office/drawing/2014/main" id="{37449BDC-1300-4AA9-A0CE-1C109FADB0E8}"/>
              </a:ext>
            </a:extLst>
          </p:cNvPr>
          <p:cNvCxnSpPr>
            <a:stCxn id="16" idx="0"/>
            <a:endCxn id="10" idx="2"/>
          </p:cNvCxnSpPr>
          <p:nvPr/>
        </p:nvCxnSpPr>
        <p:spPr>
          <a:xfrm flipV="1">
            <a:off x="6156176" y="4266197"/>
            <a:ext cx="0" cy="186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3459B7E-540A-406D-B15B-B5E615B3637C}"/>
              </a:ext>
            </a:extLst>
          </p:cNvPr>
          <p:cNvSpPr/>
          <p:nvPr/>
        </p:nvSpPr>
        <p:spPr>
          <a:xfrm>
            <a:off x="1946567" y="3114070"/>
            <a:ext cx="1296144" cy="50405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Embedding + Encoding (LSTM)</a:t>
            </a:r>
          </a:p>
        </p:txBody>
      </p:sp>
      <p:sp>
        <p:nvSpPr>
          <p:cNvPr id="20" name="Rectangle: Rounded Corners 19">
            <a:extLst>
              <a:ext uri="{FF2B5EF4-FFF2-40B4-BE49-F238E27FC236}">
                <a16:creationId xmlns:a16="http://schemas.microsoft.com/office/drawing/2014/main" id="{7E89422B-B6E5-469E-9874-396A12DC6056}"/>
              </a:ext>
            </a:extLst>
          </p:cNvPr>
          <p:cNvSpPr/>
          <p:nvPr/>
        </p:nvSpPr>
        <p:spPr>
          <a:xfrm>
            <a:off x="3682041" y="3114071"/>
            <a:ext cx="1296144" cy="504055"/>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Embedding + Encoding (LSTM)</a:t>
            </a:r>
          </a:p>
        </p:txBody>
      </p:sp>
      <p:sp>
        <p:nvSpPr>
          <p:cNvPr id="21" name="Rectangle: Rounded Corners 20">
            <a:extLst>
              <a:ext uri="{FF2B5EF4-FFF2-40B4-BE49-F238E27FC236}">
                <a16:creationId xmlns:a16="http://schemas.microsoft.com/office/drawing/2014/main" id="{40ABBC6D-5A70-4EFC-80B0-25DC1917A8AD}"/>
              </a:ext>
            </a:extLst>
          </p:cNvPr>
          <p:cNvSpPr/>
          <p:nvPr/>
        </p:nvSpPr>
        <p:spPr>
          <a:xfrm>
            <a:off x="5508104" y="3114071"/>
            <a:ext cx="1296144" cy="504055"/>
          </a:xfrm>
          <a:prstGeom prst="roundRect">
            <a:avLst/>
          </a:prstGeom>
          <a:solidFill>
            <a:srgbClr val="CCFF99"/>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Embedding + Encoding (LSTM)</a:t>
            </a:r>
          </a:p>
        </p:txBody>
      </p:sp>
      <p:cxnSp>
        <p:nvCxnSpPr>
          <p:cNvPr id="23" name="Straight Arrow Connector 22">
            <a:extLst>
              <a:ext uri="{FF2B5EF4-FFF2-40B4-BE49-F238E27FC236}">
                <a16:creationId xmlns:a16="http://schemas.microsoft.com/office/drawing/2014/main" id="{83BA5213-857F-4867-92F3-4C5CDD8F955B}"/>
              </a:ext>
            </a:extLst>
          </p:cNvPr>
          <p:cNvCxnSpPr>
            <a:cxnSpLocks/>
            <a:stCxn id="8" idx="0"/>
            <a:endCxn id="19" idx="2"/>
          </p:cNvCxnSpPr>
          <p:nvPr/>
        </p:nvCxnSpPr>
        <p:spPr>
          <a:xfrm flipV="1">
            <a:off x="2594639" y="3618125"/>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1F9B341-67E3-4E39-A046-C1B2F87D9F3A}"/>
              </a:ext>
            </a:extLst>
          </p:cNvPr>
          <p:cNvCxnSpPr>
            <a:cxnSpLocks/>
            <a:stCxn id="9" idx="0"/>
            <a:endCxn id="20" idx="2"/>
          </p:cNvCxnSpPr>
          <p:nvPr/>
        </p:nvCxnSpPr>
        <p:spPr>
          <a:xfrm flipV="1">
            <a:off x="4330113" y="3618126"/>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709D72-37DC-4E21-A4FE-381936CDF10C}"/>
              </a:ext>
            </a:extLst>
          </p:cNvPr>
          <p:cNvCxnSpPr>
            <a:cxnSpLocks/>
            <a:stCxn id="10" idx="0"/>
            <a:endCxn id="21" idx="2"/>
          </p:cNvCxnSpPr>
          <p:nvPr/>
        </p:nvCxnSpPr>
        <p:spPr>
          <a:xfrm flipV="1">
            <a:off x="6156176" y="3618126"/>
            <a:ext cx="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FB5FF89-DBBB-44AA-A76D-D54E2F0D1C4A}"/>
              </a:ext>
            </a:extLst>
          </p:cNvPr>
          <p:cNvSpPr/>
          <p:nvPr/>
        </p:nvSpPr>
        <p:spPr>
          <a:xfrm>
            <a:off x="388253" y="2516232"/>
            <a:ext cx="1296144" cy="403587"/>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Paragraph diagram (FCC)</a:t>
            </a:r>
            <a:endParaRPr lang="es-ES" sz="1200" dirty="0">
              <a:solidFill>
                <a:srgbClr val="000000"/>
              </a:solidFill>
            </a:endParaRPr>
          </a:p>
        </p:txBody>
      </p:sp>
      <p:sp>
        <p:nvSpPr>
          <p:cNvPr id="29" name="Rectangle: Rounded Corners 28">
            <a:extLst>
              <a:ext uri="{FF2B5EF4-FFF2-40B4-BE49-F238E27FC236}">
                <a16:creationId xmlns:a16="http://schemas.microsoft.com/office/drawing/2014/main" id="{C58F305C-6A4D-45A2-BD3F-80E85E971083}"/>
              </a:ext>
            </a:extLst>
          </p:cNvPr>
          <p:cNvSpPr/>
          <p:nvPr/>
        </p:nvSpPr>
        <p:spPr>
          <a:xfrm>
            <a:off x="1946566" y="2465999"/>
            <a:ext cx="1296144" cy="504055"/>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Combination (concatenation)</a:t>
            </a:r>
          </a:p>
        </p:txBody>
      </p:sp>
      <p:cxnSp>
        <p:nvCxnSpPr>
          <p:cNvPr id="33" name="Straight Arrow Connector 32">
            <a:extLst>
              <a:ext uri="{FF2B5EF4-FFF2-40B4-BE49-F238E27FC236}">
                <a16:creationId xmlns:a16="http://schemas.microsoft.com/office/drawing/2014/main" id="{723444B6-9837-4F5F-B118-85F9E84DDEAC}"/>
              </a:ext>
            </a:extLst>
          </p:cNvPr>
          <p:cNvCxnSpPr>
            <a:cxnSpLocks/>
            <a:stCxn id="28" idx="3"/>
            <a:endCxn id="29" idx="1"/>
          </p:cNvCxnSpPr>
          <p:nvPr/>
        </p:nvCxnSpPr>
        <p:spPr>
          <a:xfrm>
            <a:off x="1684397" y="2718026"/>
            <a:ext cx="2621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A2211DB-938C-4776-823C-D2CB47AC7641}"/>
              </a:ext>
            </a:extLst>
          </p:cNvPr>
          <p:cNvCxnSpPr>
            <a:cxnSpLocks/>
            <a:stCxn id="19" idx="0"/>
            <a:endCxn id="29" idx="2"/>
          </p:cNvCxnSpPr>
          <p:nvPr/>
        </p:nvCxnSpPr>
        <p:spPr>
          <a:xfrm flipH="1" flipV="1">
            <a:off x="2594638" y="2970054"/>
            <a:ext cx="1"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96A0E7D-A30C-4657-8DDB-724B2709D948}"/>
              </a:ext>
            </a:extLst>
          </p:cNvPr>
          <p:cNvSpPr/>
          <p:nvPr/>
        </p:nvSpPr>
        <p:spPr>
          <a:xfrm>
            <a:off x="5508104" y="2510604"/>
            <a:ext cx="1296144" cy="403587"/>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Question diagram (FCC)</a:t>
            </a:r>
            <a:endParaRPr lang="es-ES" sz="1200" dirty="0">
              <a:solidFill>
                <a:srgbClr val="000000"/>
              </a:solidFill>
            </a:endParaRPr>
          </a:p>
        </p:txBody>
      </p:sp>
      <p:sp>
        <p:nvSpPr>
          <p:cNvPr id="44" name="Rectangle: Rounded Corners 43">
            <a:extLst>
              <a:ext uri="{FF2B5EF4-FFF2-40B4-BE49-F238E27FC236}">
                <a16:creationId xmlns:a16="http://schemas.microsoft.com/office/drawing/2014/main" id="{A99EF075-FBFA-4983-9F87-95576B648352}"/>
              </a:ext>
            </a:extLst>
          </p:cNvPr>
          <p:cNvSpPr/>
          <p:nvPr/>
        </p:nvSpPr>
        <p:spPr>
          <a:xfrm>
            <a:off x="3682041" y="2465998"/>
            <a:ext cx="1296144" cy="504055"/>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Combination</a:t>
            </a:r>
          </a:p>
          <a:p>
            <a:pPr algn="ctr"/>
            <a:r>
              <a:rPr lang="en-US" sz="1200" dirty="0">
                <a:solidFill>
                  <a:schemeClr val="tx1">
                    <a:lumMod val="50000"/>
                  </a:schemeClr>
                </a:solidFill>
              </a:rPr>
              <a:t>(concatenation)</a:t>
            </a:r>
          </a:p>
        </p:txBody>
      </p:sp>
      <p:cxnSp>
        <p:nvCxnSpPr>
          <p:cNvPr id="46" name="Straight Arrow Connector 45">
            <a:extLst>
              <a:ext uri="{FF2B5EF4-FFF2-40B4-BE49-F238E27FC236}">
                <a16:creationId xmlns:a16="http://schemas.microsoft.com/office/drawing/2014/main" id="{0AB561C1-24C3-4CD5-A3CF-4C087A4FD87F}"/>
              </a:ext>
            </a:extLst>
          </p:cNvPr>
          <p:cNvCxnSpPr>
            <a:cxnSpLocks/>
            <a:stCxn id="43" idx="1"/>
            <a:endCxn id="44" idx="3"/>
          </p:cNvCxnSpPr>
          <p:nvPr/>
        </p:nvCxnSpPr>
        <p:spPr>
          <a:xfrm flipH="1">
            <a:off x="4978185" y="2712398"/>
            <a:ext cx="529919" cy="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AAE694A-9D73-4FB1-9E90-6765E4B5D9DA}"/>
              </a:ext>
            </a:extLst>
          </p:cNvPr>
          <p:cNvCxnSpPr>
            <a:cxnSpLocks/>
            <a:stCxn id="20" idx="0"/>
            <a:endCxn id="44" idx="2"/>
          </p:cNvCxnSpPr>
          <p:nvPr/>
        </p:nvCxnSpPr>
        <p:spPr>
          <a:xfrm flipV="1">
            <a:off x="4330113" y="2970053"/>
            <a:ext cx="0" cy="14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DEEA22A1-E458-42F6-AF2B-539CFF9A4E83}"/>
              </a:ext>
            </a:extLst>
          </p:cNvPr>
          <p:cNvSpPr/>
          <p:nvPr/>
        </p:nvSpPr>
        <p:spPr>
          <a:xfrm>
            <a:off x="2810663" y="1772650"/>
            <a:ext cx="1296144" cy="504055"/>
          </a:xfrm>
          <a:prstGeom prst="roundRect">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Attention (P→Q) + Softmax</a:t>
            </a:r>
          </a:p>
        </p:txBody>
      </p:sp>
      <p:cxnSp>
        <p:nvCxnSpPr>
          <p:cNvPr id="53" name="Connector: Elbow 52">
            <a:extLst>
              <a:ext uri="{FF2B5EF4-FFF2-40B4-BE49-F238E27FC236}">
                <a16:creationId xmlns:a16="http://schemas.microsoft.com/office/drawing/2014/main" id="{0CB43DA7-EBEA-4702-A84A-8BD0508BC971}"/>
              </a:ext>
            </a:extLst>
          </p:cNvPr>
          <p:cNvCxnSpPr>
            <a:cxnSpLocks/>
            <a:stCxn id="29" idx="0"/>
            <a:endCxn id="51" idx="1"/>
          </p:cNvCxnSpPr>
          <p:nvPr/>
        </p:nvCxnSpPr>
        <p:spPr>
          <a:xfrm rot="5400000" flipH="1" flipV="1">
            <a:off x="2481990" y="2137327"/>
            <a:ext cx="441321" cy="2160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9CEFCD70-86A7-4106-A002-BD96B94B1BF5}"/>
              </a:ext>
            </a:extLst>
          </p:cNvPr>
          <p:cNvCxnSpPr>
            <a:cxnSpLocks/>
            <a:stCxn id="44" idx="0"/>
            <a:endCxn id="51" idx="3"/>
          </p:cNvCxnSpPr>
          <p:nvPr/>
        </p:nvCxnSpPr>
        <p:spPr>
          <a:xfrm rot="16200000" flipV="1">
            <a:off x="3997800" y="2133685"/>
            <a:ext cx="441320" cy="223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6F2CBAB1-BAE1-4455-8605-E0500A1737F9}"/>
              </a:ext>
            </a:extLst>
          </p:cNvPr>
          <p:cNvSpPr/>
          <p:nvPr/>
        </p:nvSpPr>
        <p:spPr>
          <a:xfrm>
            <a:off x="2810663" y="1124577"/>
            <a:ext cx="1296144" cy="504055"/>
          </a:xfrm>
          <a:prstGeom prst="roundRect">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Attended vector</a:t>
            </a:r>
          </a:p>
        </p:txBody>
      </p:sp>
      <p:cxnSp>
        <p:nvCxnSpPr>
          <p:cNvPr id="63" name="Straight Arrow Connector 62">
            <a:extLst>
              <a:ext uri="{FF2B5EF4-FFF2-40B4-BE49-F238E27FC236}">
                <a16:creationId xmlns:a16="http://schemas.microsoft.com/office/drawing/2014/main" id="{D023CD94-DD7D-4DFD-9A2F-BA1862F78A45}"/>
              </a:ext>
            </a:extLst>
          </p:cNvPr>
          <p:cNvCxnSpPr>
            <a:cxnSpLocks/>
            <a:stCxn id="51" idx="0"/>
            <a:endCxn id="61" idx="2"/>
          </p:cNvCxnSpPr>
          <p:nvPr/>
        </p:nvCxnSpPr>
        <p:spPr>
          <a:xfrm flipV="1">
            <a:off x="3458735" y="1628632"/>
            <a:ext cx="0" cy="14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D7B47BB3-D978-443A-BAE9-909FD310DB7B}"/>
              </a:ext>
            </a:extLst>
          </p:cNvPr>
          <p:cNvSpPr/>
          <p:nvPr/>
        </p:nvSpPr>
        <p:spPr>
          <a:xfrm>
            <a:off x="5508104" y="1128065"/>
            <a:ext cx="1296144" cy="504055"/>
          </a:xfrm>
          <a:prstGeom prst="roundRect">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Similarity (AV-C</a:t>
            </a:r>
            <a:r>
              <a:rPr lang="en-US" sz="1200" baseline="-25000" dirty="0">
                <a:solidFill>
                  <a:schemeClr val="tx1">
                    <a:lumMod val="50000"/>
                  </a:schemeClr>
                </a:solidFill>
              </a:rPr>
              <a:t>k</a:t>
            </a:r>
            <a:r>
              <a:rPr lang="en-US" sz="1200" dirty="0">
                <a:solidFill>
                  <a:schemeClr val="tx1">
                    <a:lumMod val="50000"/>
                  </a:schemeClr>
                </a:solidFill>
              </a:rPr>
              <a:t>) + Softmax</a:t>
            </a:r>
          </a:p>
        </p:txBody>
      </p:sp>
      <p:cxnSp>
        <p:nvCxnSpPr>
          <p:cNvPr id="67" name="Straight Arrow Connector 66">
            <a:extLst>
              <a:ext uri="{FF2B5EF4-FFF2-40B4-BE49-F238E27FC236}">
                <a16:creationId xmlns:a16="http://schemas.microsoft.com/office/drawing/2014/main" id="{9BF15788-223E-4FD5-862F-34884AD2B0E8}"/>
              </a:ext>
            </a:extLst>
          </p:cNvPr>
          <p:cNvCxnSpPr>
            <a:stCxn id="61" idx="3"/>
            <a:endCxn id="65" idx="1"/>
          </p:cNvCxnSpPr>
          <p:nvPr/>
        </p:nvCxnSpPr>
        <p:spPr>
          <a:xfrm>
            <a:off x="4106807" y="1376605"/>
            <a:ext cx="1401297" cy="3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6E8F05E-D03A-4F16-8C7B-E8CCADA2C8E4}"/>
              </a:ext>
            </a:extLst>
          </p:cNvPr>
          <p:cNvCxnSpPr>
            <a:cxnSpLocks/>
            <a:stCxn id="21" idx="1"/>
            <a:endCxn id="65" idx="1"/>
          </p:cNvCxnSpPr>
          <p:nvPr/>
        </p:nvCxnSpPr>
        <p:spPr>
          <a:xfrm rot="10800000">
            <a:off x="5508104" y="1380093"/>
            <a:ext cx="12700" cy="198600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E3CFCFE7-FE16-463B-9AB8-92273793D42B}"/>
              </a:ext>
            </a:extLst>
          </p:cNvPr>
          <p:cNvSpPr/>
          <p:nvPr/>
        </p:nvSpPr>
        <p:spPr>
          <a:xfrm>
            <a:off x="7294867" y="1124576"/>
            <a:ext cx="1296144" cy="504055"/>
          </a:xfrm>
          <a:prstGeom prst="roundRect">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schemeClr>
                </a:solidFill>
              </a:rPr>
              <a:t>Answer</a:t>
            </a:r>
          </a:p>
        </p:txBody>
      </p:sp>
      <p:cxnSp>
        <p:nvCxnSpPr>
          <p:cNvPr id="77" name="Straight Arrow Connector 76">
            <a:extLst>
              <a:ext uri="{FF2B5EF4-FFF2-40B4-BE49-F238E27FC236}">
                <a16:creationId xmlns:a16="http://schemas.microsoft.com/office/drawing/2014/main" id="{214929FC-1760-4A64-9904-DDABE5B6F83C}"/>
              </a:ext>
            </a:extLst>
          </p:cNvPr>
          <p:cNvCxnSpPr>
            <a:cxnSpLocks/>
            <a:stCxn id="65" idx="3"/>
            <a:endCxn id="75" idx="1"/>
          </p:cNvCxnSpPr>
          <p:nvPr/>
        </p:nvCxnSpPr>
        <p:spPr>
          <a:xfrm flipV="1">
            <a:off x="6804248" y="1376604"/>
            <a:ext cx="490619" cy="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B2CB91-D59D-4CD1-A107-21DEA243825F}"/>
              </a:ext>
            </a:extLst>
          </p:cNvPr>
          <p:cNvSpPr/>
          <p:nvPr/>
        </p:nvSpPr>
        <p:spPr>
          <a:xfrm>
            <a:off x="7243578" y="4041359"/>
            <a:ext cx="1531665" cy="523220"/>
          </a:xfrm>
          <a:prstGeom prst="rect">
            <a:avLst/>
          </a:prstGeom>
        </p:spPr>
        <p:txBody>
          <a:bodyPr wrap="square">
            <a:spAutoFit/>
          </a:bodyPr>
          <a:lstStyle/>
          <a:p>
            <a:r>
              <a:rPr lang="en-US" sz="1400" b="1" dirty="0"/>
              <a:t>5.6M parameters, 2.1M trainable</a:t>
            </a:r>
          </a:p>
        </p:txBody>
      </p:sp>
    </p:spTree>
    <p:extLst>
      <p:ext uri="{BB962C8B-B14F-4D97-AF65-F5344CB8AC3E}">
        <p14:creationId xmlns:p14="http://schemas.microsoft.com/office/powerpoint/2010/main" val="324142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500"/>
                                        <p:tgtEl>
                                          <p:spTgt spid="6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500"/>
                                        <p:tgtEl>
                                          <p:spTgt spid="75"/>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animBg="1"/>
      <p:bldP spid="20" grpId="0" animBg="1"/>
      <p:bldP spid="21" grpId="0" animBg="1"/>
      <p:bldP spid="29" grpId="0" animBg="1"/>
      <p:bldP spid="44" grpId="0" animBg="1"/>
      <p:bldP spid="51" grpId="0" animBg="1"/>
      <p:bldP spid="61" grpId="0" animBg="1"/>
      <p:bldP spid="65" grpId="0" animBg="1"/>
      <p:bldP spid="75"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DD471F-475B-44E3-A509-C116B720814D}"/>
              </a:ext>
            </a:extLst>
          </p:cNvPr>
          <p:cNvSpPr>
            <a:spLocks noGrp="1"/>
          </p:cNvSpPr>
          <p:nvPr>
            <p:ph type="sldNum" sz="quarter" idx="4"/>
          </p:nvPr>
        </p:nvSpPr>
        <p:spPr/>
        <p:txBody>
          <a:bodyPr/>
          <a:lstStyle/>
          <a:p>
            <a:r>
              <a:rPr lang="it-IT"/>
              <a:t>							</a:t>
            </a:r>
            <a:fld id="{A5966B91-A095-42D1-A609-26FD12F997AA}" type="slidenum">
              <a:rPr lang="it-IT" smtClean="0"/>
              <a:pPr/>
              <a:t>15</a:t>
            </a:fld>
            <a:endParaRPr lang="it-IT" dirty="0"/>
          </a:p>
        </p:txBody>
      </p:sp>
      <p:sp>
        <p:nvSpPr>
          <p:cNvPr id="4" name="Content Placeholder 3">
            <a:extLst>
              <a:ext uri="{FF2B5EF4-FFF2-40B4-BE49-F238E27FC236}">
                <a16:creationId xmlns:a16="http://schemas.microsoft.com/office/drawing/2014/main" id="{6CEED3CB-D351-437E-8522-C8269BAA6720}"/>
              </a:ext>
            </a:extLst>
          </p:cNvPr>
          <p:cNvSpPr>
            <a:spLocks noGrp="1"/>
          </p:cNvSpPr>
          <p:nvPr>
            <p:ph sz="half" idx="17"/>
          </p:nvPr>
        </p:nvSpPr>
        <p:spPr/>
        <p:txBody>
          <a:bodyPr/>
          <a:lstStyle/>
          <a:p>
            <a:r>
              <a:rPr lang="en-US" dirty="0"/>
              <a:t>TQA – results</a:t>
            </a:r>
          </a:p>
        </p:txBody>
      </p:sp>
      <p:pic>
        <p:nvPicPr>
          <p:cNvPr id="5" name="Picture 4">
            <a:extLst>
              <a:ext uri="{FF2B5EF4-FFF2-40B4-BE49-F238E27FC236}">
                <a16:creationId xmlns:a16="http://schemas.microsoft.com/office/drawing/2014/main" id="{B6B6928B-1324-4FB9-A98B-63EEF632B282}"/>
              </a:ext>
            </a:extLst>
          </p:cNvPr>
          <p:cNvPicPr>
            <a:picLocks noChangeAspect="1"/>
          </p:cNvPicPr>
          <p:nvPr/>
        </p:nvPicPr>
        <p:blipFill rotWithShape="1">
          <a:blip r:embed="rId2"/>
          <a:srcRect l="4326" t="24801" r="6688" b="17800"/>
          <a:stretch/>
        </p:blipFill>
        <p:spPr>
          <a:xfrm>
            <a:off x="2771799" y="1059582"/>
            <a:ext cx="6192688" cy="2246904"/>
          </a:xfrm>
          <a:prstGeom prst="rect">
            <a:avLst/>
          </a:prstGeom>
        </p:spPr>
      </p:pic>
      <p:sp>
        <p:nvSpPr>
          <p:cNvPr id="3" name="Content Placeholder 2">
            <a:extLst>
              <a:ext uri="{FF2B5EF4-FFF2-40B4-BE49-F238E27FC236}">
                <a16:creationId xmlns:a16="http://schemas.microsoft.com/office/drawing/2014/main" id="{DAFF55EE-9F56-4995-9AE5-CEB3757E50BE}"/>
              </a:ext>
            </a:extLst>
          </p:cNvPr>
          <p:cNvSpPr>
            <a:spLocks noGrp="1"/>
          </p:cNvSpPr>
          <p:nvPr>
            <p:ph sz="half" idx="11"/>
          </p:nvPr>
        </p:nvSpPr>
        <p:spPr>
          <a:xfrm>
            <a:off x="-89756" y="1381059"/>
            <a:ext cx="2837092" cy="3450914"/>
          </a:xfrm>
        </p:spPr>
        <p:txBody>
          <a:bodyPr/>
          <a:lstStyle/>
          <a:p>
            <a:r>
              <a:rPr lang="en-US" sz="1400" b="1" dirty="0"/>
              <a:t>Focus on MC questions (%73)</a:t>
            </a:r>
          </a:p>
          <a:p>
            <a:r>
              <a:rPr lang="en-US" sz="1400" b="1" dirty="0"/>
              <a:t>5 baselines: </a:t>
            </a:r>
            <a:r>
              <a:rPr lang="en-US" sz="1400" b="1" dirty="0" err="1"/>
              <a:t>BiDAF</a:t>
            </a:r>
            <a:r>
              <a:rPr lang="en-US" sz="1400" b="1" dirty="0"/>
              <a:t>, Memory Net, VQA, DSDP-NET</a:t>
            </a:r>
          </a:p>
          <a:p>
            <a:r>
              <a:rPr lang="en-US" sz="1400" b="1" dirty="0"/>
              <a:t>Some known limitations like long question context and large lexicon addressed:</a:t>
            </a:r>
          </a:p>
          <a:p>
            <a:pPr lvl="1"/>
            <a:r>
              <a:rPr lang="en-US" sz="1200" b="1" dirty="0"/>
              <a:t>Leverage the whole book, not just the lesson of the question </a:t>
            </a:r>
          </a:p>
          <a:p>
            <a:pPr lvl="1"/>
            <a:r>
              <a:rPr lang="en-US" sz="1200" b="1" dirty="0"/>
              <a:t>Pareto used to fix maximum token sequence length</a:t>
            </a:r>
          </a:p>
          <a:p>
            <a:r>
              <a:rPr lang="en-US" sz="1400" b="1" dirty="0"/>
              <a:t>No additional optimization like semantic expansion or sentence embeddings used</a:t>
            </a:r>
          </a:p>
        </p:txBody>
      </p:sp>
      <p:sp>
        <p:nvSpPr>
          <p:cNvPr id="6" name="Rectangle 5">
            <a:extLst>
              <a:ext uri="{FF2B5EF4-FFF2-40B4-BE49-F238E27FC236}">
                <a16:creationId xmlns:a16="http://schemas.microsoft.com/office/drawing/2014/main" id="{8A96C900-2D39-4BB7-A83D-477434C50B98}"/>
              </a:ext>
            </a:extLst>
          </p:cNvPr>
          <p:cNvSpPr/>
          <p:nvPr/>
        </p:nvSpPr>
        <p:spPr>
          <a:xfrm>
            <a:off x="2922973" y="3762466"/>
            <a:ext cx="5890340" cy="815608"/>
          </a:xfrm>
          <a:prstGeom prst="rect">
            <a:avLst/>
          </a:prstGeom>
          <a:ln w="19050">
            <a:solidFill>
              <a:schemeClr val="accent1"/>
            </a:solidFill>
          </a:ln>
        </p:spPr>
        <p:txBody>
          <a:bodyPr wrap="square">
            <a:spAutoFit/>
          </a:bodyPr>
          <a:lstStyle/>
          <a:p>
            <a:pPr algn="ctr">
              <a:spcAft>
                <a:spcPts val="600"/>
              </a:spcAft>
            </a:pPr>
            <a:r>
              <a:rPr lang="en-US" sz="1400" b="1" dirty="0"/>
              <a:t>Using FCC features (TQA4-5 TQA9-10) beats all TQA baselines in diagram MC</a:t>
            </a:r>
          </a:p>
          <a:p>
            <a:pPr algn="ctr">
              <a:spcAft>
                <a:spcPts val="600"/>
              </a:spcAft>
            </a:pPr>
            <a:r>
              <a:rPr lang="en-US" sz="1400" b="1" dirty="0"/>
              <a:t>Also in text MC, through Vecsigrafo-enriched word representations of the TQA corpus (TQA6-10)</a:t>
            </a:r>
          </a:p>
        </p:txBody>
      </p:sp>
      <p:sp>
        <p:nvSpPr>
          <p:cNvPr id="7" name="Explosion: 14 Points 6">
            <a:extLst>
              <a:ext uri="{FF2B5EF4-FFF2-40B4-BE49-F238E27FC236}">
                <a16:creationId xmlns:a16="http://schemas.microsoft.com/office/drawing/2014/main" id="{73FF1126-B052-48CD-8C8D-5357842C2BAF}"/>
              </a:ext>
            </a:extLst>
          </p:cNvPr>
          <p:cNvSpPr/>
          <p:nvPr/>
        </p:nvSpPr>
        <p:spPr>
          <a:xfrm>
            <a:off x="5220072" y="2111026"/>
            <a:ext cx="2904753" cy="1384649"/>
          </a:xfrm>
          <a:prstGeom prst="irregularSeal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40.21 as of Nov. 15</a:t>
            </a:r>
            <a:r>
              <a:rPr lang="en-US" b="1" baseline="30000" dirty="0"/>
              <a:t>th</a:t>
            </a:r>
            <a:r>
              <a:rPr lang="en-US" b="1" dirty="0"/>
              <a:t>!</a:t>
            </a:r>
          </a:p>
        </p:txBody>
      </p:sp>
    </p:spTree>
    <p:extLst>
      <p:ext uri="{BB962C8B-B14F-4D97-AF65-F5344CB8AC3E}">
        <p14:creationId xmlns:p14="http://schemas.microsoft.com/office/powerpoint/2010/main" val="62363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F2C7B-F448-4A94-8475-73929F0285A6}"/>
              </a:ext>
            </a:extLst>
          </p:cNvPr>
          <p:cNvSpPr>
            <a:spLocks noGrp="1"/>
          </p:cNvSpPr>
          <p:nvPr>
            <p:ph type="sldNum" sz="quarter" idx="4"/>
          </p:nvPr>
        </p:nvSpPr>
        <p:spPr/>
        <p:txBody>
          <a:bodyPr/>
          <a:lstStyle/>
          <a:p>
            <a:r>
              <a:rPr lang="it-IT"/>
              <a:t>							</a:t>
            </a:r>
            <a:fld id="{A5966B91-A095-42D1-A609-26FD12F997AA}" type="slidenum">
              <a:rPr lang="it-IT" smtClean="0"/>
              <a:pPr/>
              <a:t>16</a:t>
            </a:fld>
            <a:endParaRPr lang="it-IT" dirty="0"/>
          </a:p>
        </p:txBody>
      </p:sp>
      <p:sp>
        <p:nvSpPr>
          <p:cNvPr id="3" name="Content Placeholder 2">
            <a:extLst>
              <a:ext uri="{FF2B5EF4-FFF2-40B4-BE49-F238E27FC236}">
                <a16:creationId xmlns:a16="http://schemas.microsoft.com/office/drawing/2014/main" id="{FF83F56E-999C-4F4F-AB6D-F8FD6BD43B8F}"/>
              </a:ext>
            </a:extLst>
          </p:cNvPr>
          <p:cNvSpPr>
            <a:spLocks noGrp="1"/>
          </p:cNvSpPr>
          <p:nvPr>
            <p:ph sz="half" idx="11"/>
          </p:nvPr>
        </p:nvSpPr>
        <p:spPr>
          <a:xfrm>
            <a:off x="150732" y="1755243"/>
            <a:ext cx="5573396" cy="3076730"/>
          </a:xfrm>
        </p:spPr>
        <p:txBody>
          <a:bodyPr/>
          <a:lstStyle/>
          <a:p>
            <a:r>
              <a:rPr lang="en-US" sz="1600" dirty="0"/>
              <a:t>Learning from the </a:t>
            </a:r>
            <a:r>
              <a:rPr lang="en-US" sz="1600" b="1" dirty="0"/>
              <a:t>correspondence</a:t>
            </a:r>
            <a:r>
              <a:rPr lang="en-US" sz="1600" dirty="0"/>
              <a:t> between scientific figures and captions helps </a:t>
            </a:r>
            <a:r>
              <a:rPr lang="en-US" sz="1600" b="1" dirty="0"/>
              <a:t>propagate information across modalities, improving MRC in the scientific domain</a:t>
            </a:r>
          </a:p>
          <a:p>
            <a:r>
              <a:rPr lang="en-US" sz="1600" dirty="0"/>
              <a:t>Next steps include </a:t>
            </a:r>
          </a:p>
          <a:p>
            <a:pPr lvl="1"/>
            <a:r>
              <a:rPr lang="en-US" sz="1400" b="1" dirty="0"/>
              <a:t>NLMs e.g. (Sci)Bert </a:t>
            </a:r>
            <a:r>
              <a:rPr lang="en-US" sz="1400" dirty="0"/>
              <a:t>to encode scientific text</a:t>
            </a:r>
          </a:p>
          <a:p>
            <a:pPr lvl="1"/>
            <a:r>
              <a:rPr lang="en-US" sz="1400" b="1" dirty="0"/>
              <a:t>Finer-grain analysis </a:t>
            </a:r>
            <a:r>
              <a:rPr lang="en-US" sz="1400" dirty="0"/>
              <a:t>of figure components and their correlation with (parts of) captions</a:t>
            </a:r>
          </a:p>
          <a:p>
            <a:pPr lvl="1"/>
            <a:r>
              <a:rPr lang="en-US" sz="1400" b="1" dirty="0"/>
              <a:t>Experiment with FCC visual features in diagram parsing </a:t>
            </a:r>
            <a:r>
              <a:rPr lang="en-US" sz="1400" dirty="0"/>
              <a:t>architectures like DSDP-NET [</a:t>
            </a:r>
            <a:r>
              <a:rPr lang="en-US" sz="1400" dirty="0" err="1"/>
              <a:t>Kembhavi</a:t>
            </a:r>
            <a:r>
              <a:rPr lang="en-US" sz="1400" dirty="0"/>
              <a:t> et al., 2017]</a:t>
            </a:r>
          </a:p>
          <a:p>
            <a:pPr lvl="1"/>
            <a:r>
              <a:rPr lang="en-US" sz="1400" b="1" dirty="0"/>
              <a:t>Pass the TQA exam!</a:t>
            </a:r>
            <a:r>
              <a:rPr lang="en-US" sz="1400" dirty="0"/>
              <a:t> Cover True/False questions through RTE, smarter strategies to select relevant paragraphs</a:t>
            </a:r>
          </a:p>
        </p:txBody>
      </p:sp>
      <p:sp>
        <p:nvSpPr>
          <p:cNvPr id="4" name="Content Placeholder 3">
            <a:extLst>
              <a:ext uri="{FF2B5EF4-FFF2-40B4-BE49-F238E27FC236}">
                <a16:creationId xmlns:a16="http://schemas.microsoft.com/office/drawing/2014/main" id="{D8B1C6B5-FA4A-42BB-8EC7-8E7DCEAEBC41}"/>
              </a:ext>
            </a:extLst>
          </p:cNvPr>
          <p:cNvSpPr>
            <a:spLocks noGrp="1"/>
          </p:cNvSpPr>
          <p:nvPr>
            <p:ph sz="half" idx="17"/>
          </p:nvPr>
        </p:nvSpPr>
        <p:spPr/>
        <p:txBody>
          <a:bodyPr/>
          <a:lstStyle/>
          <a:p>
            <a:r>
              <a:rPr lang="en-US" dirty="0"/>
              <a:t>Conclusions and future work</a:t>
            </a:r>
          </a:p>
        </p:txBody>
      </p:sp>
      <p:pic>
        <p:nvPicPr>
          <p:cNvPr id="5" name="Picture 2" descr="http://4.bp.blogspot.com/_QimFdR38xNM/SxKLW1qc7bI/AAAAAAAAATk/MsaS1NFjqPs/s200/pensar.jpg">
            <a:extLst>
              <a:ext uri="{FF2B5EF4-FFF2-40B4-BE49-F238E27FC236}">
                <a16:creationId xmlns:a16="http://schemas.microsoft.com/office/drawing/2014/main" id="{BD5AA414-89F7-4336-AB24-7907082CD3AC}"/>
              </a:ext>
            </a:extLst>
          </p:cNvPr>
          <p:cNvPicPr>
            <a:picLocks noChangeAspect="1" noChangeArrowheads="1"/>
          </p:cNvPicPr>
          <p:nvPr/>
        </p:nvPicPr>
        <p:blipFill>
          <a:blip r:embed="rId2" cstate="print"/>
          <a:srcRect/>
          <a:stretch>
            <a:fillRect/>
          </a:stretch>
        </p:blipFill>
        <p:spPr bwMode="auto">
          <a:xfrm>
            <a:off x="6804248" y="3003798"/>
            <a:ext cx="1717300" cy="1491686"/>
          </a:xfrm>
          <a:prstGeom prst="rect">
            <a:avLst/>
          </a:prstGeom>
          <a:noFill/>
        </p:spPr>
      </p:pic>
      <p:pic>
        <p:nvPicPr>
          <p:cNvPr id="6" name="Picture 5">
            <a:extLst>
              <a:ext uri="{FF2B5EF4-FFF2-40B4-BE49-F238E27FC236}">
                <a16:creationId xmlns:a16="http://schemas.microsoft.com/office/drawing/2014/main" id="{7389D4A5-B290-42CC-9D77-977CA6403EAA}"/>
              </a:ext>
            </a:extLst>
          </p:cNvPr>
          <p:cNvPicPr>
            <a:picLocks noChangeAspect="1"/>
          </p:cNvPicPr>
          <p:nvPr/>
        </p:nvPicPr>
        <p:blipFill>
          <a:blip r:embed="rId3"/>
          <a:stretch>
            <a:fillRect/>
          </a:stretch>
        </p:blipFill>
        <p:spPr>
          <a:xfrm>
            <a:off x="5580112" y="858757"/>
            <a:ext cx="3474684" cy="1640985"/>
          </a:xfrm>
          <a:prstGeom prst="rect">
            <a:avLst/>
          </a:prstGeom>
        </p:spPr>
      </p:pic>
    </p:spTree>
    <p:extLst>
      <p:ext uri="{BB962C8B-B14F-4D97-AF65-F5344CB8AC3E}">
        <p14:creationId xmlns:p14="http://schemas.microsoft.com/office/powerpoint/2010/main" val="79433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3D956-64B1-46B5-BB32-294A9B17DF7A}"/>
              </a:ext>
            </a:extLst>
          </p:cNvPr>
          <p:cNvSpPr>
            <a:spLocks noGrp="1"/>
          </p:cNvSpPr>
          <p:nvPr>
            <p:ph type="sldNum" sz="quarter" idx="4"/>
          </p:nvPr>
        </p:nvSpPr>
        <p:spPr/>
        <p:txBody>
          <a:bodyPr/>
          <a:lstStyle/>
          <a:p>
            <a:r>
              <a:rPr lang="it-IT"/>
              <a:t>							</a:t>
            </a:r>
            <a:fld id="{A5966B91-A095-42D1-A609-26FD12F997AA}" type="slidenum">
              <a:rPr lang="it-IT" smtClean="0"/>
              <a:pPr/>
              <a:t>17</a:t>
            </a:fld>
            <a:endParaRPr lang="it-IT" dirty="0"/>
          </a:p>
        </p:txBody>
      </p:sp>
      <p:pic>
        <p:nvPicPr>
          <p:cNvPr id="9" name="Content Placeholder 8">
            <a:extLst>
              <a:ext uri="{FF2B5EF4-FFF2-40B4-BE49-F238E27FC236}">
                <a16:creationId xmlns:a16="http://schemas.microsoft.com/office/drawing/2014/main" id="{D0F95751-3D00-4936-9EAE-686E77F88B6D}"/>
              </a:ext>
            </a:extLst>
          </p:cNvPr>
          <p:cNvPicPr>
            <a:picLocks noGrp="1" noChangeAspect="1"/>
          </p:cNvPicPr>
          <p:nvPr>
            <p:ph sz="half" idx="11"/>
          </p:nvPr>
        </p:nvPicPr>
        <p:blipFill rotWithShape="1">
          <a:blip r:embed="rId2"/>
          <a:srcRect r="1176"/>
          <a:stretch/>
        </p:blipFill>
        <p:spPr>
          <a:xfrm>
            <a:off x="0" y="-20538"/>
            <a:ext cx="9144000" cy="5204708"/>
          </a:xfrm>
          <a:prstGeom prst="rect">
            <a:avLst/>
          </a:prstGeom>
          <a:ln>
            <a:noFill/>
          </a:ln>
        </p:spPr>
      </p:pic>
      <p:sp>
        <p:nvSpPr>
          <p:cNvPr id="3" name="Rectangle 2">
            <a:extLst>
              <a:ext uri="{FF2B5EF4-FFF2-40B4-BE49-F238E27FC236}">
                <a16:creationId xmlns:a16="http://schemas.microsoft.com/office/drawing/2014/main" id="{7E3DC147-2F11-49C1-8DB1-92DDF1A49119}"/>
              </a:ext>
            </a:extLst>
          </p:cNvPr>
          <p:cNvSpPr/>
          <p:nvPr/>
        </p:nvSpPr>
        <p:spPr>
          <a:xfrm>
            <a:off x="4355976" y="411510"/>
            <a:ext cx="4752528" cy="369332"/>
          </a:xfrm>
          <a:prstGeom prst="rect">
            <a:avLst/>
          </a:prstGeom>
          <a:noFill/>
          <a:ln>
            <a:noFill/>
          </a:ln>
        </p:spPr>
        <p:txBody>
          <a:bodyPr wrap="square">
            <a:spAutoFit/>
          </a:bodyPr>
          <a:lstStyle/>
          <a:p>
            <a:r>
              <a:rPr lang="es-ES" b="1" dirty="0">
                <a:solidFill>
                  <a:schemeClr val="accent5">
                    <a:lumMod val="50000"/>
                  </a:schemeClr>
                </a:solidFill>
                <a:hlinkClick r:id="rId3">
                  <a:extLst>
                    <a:ext uri="{A12FA001-AC4F-418D-AE19-62706E023703}">
                      <ahyp:hlinkClr xmlns:ahyp="http://schemas.microsoft.com/office/drawing/2018/hyperlinkcolor" val="tx"/>
                    </a:ext>
                  </a:extLst>
                </a:hlinkClick>
              </a:rPr>
              <a:t>http://hybridnlp.expertsystemlab.com/tutorial</a:t>
            </a:r>
            <a:endParaRPr lang="es-ES" b="1" dirty="0">
              <a:solidFill>
                <a:schemeClr val="accent5">
                  <a:lumMod val="50000"/>
                </a:schemeClr>
              </a:solidFill>
            </a:endParaRPr>
          </a:p>
        </p:txBody>
      </p:sp>
    </p:spTree>
    <p:extLst>
      <p:ext uri="{BB962C8B-B14F-4D97-AF65-F5344CB8AC3E}">
        <p14:creationId xmlns:p14="http://schemas.microsoft.com/office/powerpoint/2010/main" val="26117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252536" y="715420"/>
            <a:ext cx="5940660" cy="1296144"/>
          </a:xfrm>
        </p:spPr>
        <p:txBody>
          <a:bodyPr>
            <a:normAutofit/>
          </a:bodyPr>
          <a:lstStyle/>
          <a:p>
            <a:r>
              <a:rPr lang="en-US" sz="2400" b="1" dirty="0">
                <a:solidFill>
                  <a:srgbClr val="1B3F7D"/>
                </a:solidFill>
              </a:rPr>
              <a:t>Look, Read and Enrich </a:t>
            </a:r>
            <a:br>
              <a:rPr lang="en-US" sz="2400" b="1" dirty="0">
                <a:solidFill>
                  <a:srgbClr val="1B3F7D"/>
                </a:solidFill>
              </a:rPr>
            </a:br>
            <a:r>
              <a:rPr lang="en-US" sz="2000" b="1" dirty="0">
                <a:solidFill>
                  <a:srgbClr val="1B3F7D"/>
                </a:solidFill>
              </a:rPr>
              <a:t>Learning from Scientific Figures and their Captions</a:t>
            </a:r>
            <a:endParaRPr lang="it-IT" sz="2400" b="1" dirty="0">
              <a:solidFill>
                <a:srgbClr val="1B3F7D"/>
              </a:solidFill>
            </a:endParaRPr>
          </a:p>
        </p:txBody>
      </p:sp>
      <p:sp>
        <p:nvSpPr>
          <p:cNvPr id="5" name="Segnaposto testo 4"/>
          <p:cNvSpPr>
            <a:spLocks noGrp="1"/>
          </p:cNvSpPr>
          <p:nvPr>
            <p:ph type="body" idx="1"/>
          </p:nvPr>
        </p:nvSpPr>
        <p:spPr>
          <a:xfrm>
            <a:off x="-275744" y="1829480"/>
            <a:ext cx="5292080" cy="752661"/>
          </a:xfrm>
        </p:spPr>
        <p:txBody>
          <a:bodyPr/>
          <a:lstStyle/>
          <a:p>
            <a:r>
              <a:rPr lang="pt-BR" b="1" dirty="0"/>
              <a:t>Jose Manuel Gomez-Perez, R&amp;D </a:t>
            </a:r>
            <a:r>
              <a:rPr lang="pt-BR" b="1" dirty="0" err="1"/>
              <a:t>Director</a:t>
            </a:r>
            <a:endParaRPr lang="pt-BR" b="1" dirty="0"/>
          </a:p>
          <a:p>
            <a:pPr>
              <a:spcBef>
                <a:spcPts val="0"/>
              </a:spcBef>
            </a:pPr>
            <a:r>
              <a:rPr lang="it-IT" b="1" dirty="0">
                <a:hlinkClick r:id="rId3"/>
              </a:rPr>
              <a:t>jmgomez@expertsystem.com</a:t>
            </a:r>
            <a:r>
              <a:rPr lang="it-IT" b="1" dirty="0"/>
              <a:t> </a:t>
            </a:r>
          </a:p>
        </p:txBody>
      </p:sp>
      <p:pic>
        <p:nvPicPr>
          <p:cNvPr id="8" name="Picture 2" descr="Image result for k-cap 2019&quot;">
            <a:extLst>
              <a:ext uri="{FF2B5EF4-FFF2-40B4-BE49-F238E27FC236}">
                <a16:creationId xmlns:a16="http://schemas.microsoft.com/office/drawing/2014/main" id="{696B9995-6A58-41A1-A3AF-FE1340E54F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4408" y="4152625"/>
            <a:ext cx="657873" cy="936104"/>
          </a:xfrm>
          <a:prstGeom prst="rect">
            <a:avLst/>
          </a:prstGeom>
          <a:noFill/>
        </p:spPr>
      </p:pic>
      <p:pic>
        <p:nvPicPr>
          <p:cNvPr id="6" name="Picture 5">
            <a:extLst>
              <a:ext uri="{FF2B5EF4-FFF2-40B4-BE49-F238E27FC236}">
                <a16:creationId xmlns:a16="http://schemas.microsoft.com/office/drawing/2014/main" id="{FB051228-801D-4C97-A228-9FEEF58C35C5}"/>
              </a:ext>
            </a:extLst>
          </p:cNvPr>
          <p:cNvPicPr>
            <a:picLocks noChangeAspect="1"/>
          </p:cNvPicPr>
          <p:nvPr/>
        </p:nvPicPr>
        <p:blipFill rotWithShape="1">
          <a:blip r:embed="rId5"/>
          <a:srcRect r="13826"/>
          <a:stretch/>
        </p:blipFill>
        <p:spPr>
          <a:xfrm>
            <a:off x="7740352" y="156740"/>
            <a:ext cx="1080120" cy="446619"/>
          </a:xfrm>
          <a:prstGeom prst="rect">
            <a:avLst/>
          </a:prstGeom>
        </p:spPr>
      </p:pic>
    </p:spTree>
    <p:extLst>
      <p:ext uri="{BB962C8B-B14F-4D97-AF65-F5344CB8AC3E}">
        <p14:creationId xmlns:p14="http://schemas.microsoft.com/office/powerpoint/2010/main" val="101980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CF4183-2068-4A54-BFF6-24D123A907EA}"/>
              </a:ext>
            </a:extLst>
          </p:cNvPr>
          <p:cNvSpPr>
            <a:spLocks noGrp="1"/>
          </p:cNvSpPr>
          <p:nvPr>
            <p:ph type="sldNum" sz="quarter" idx="4"/>
          </p:nvPr>
        </p:nvSpPr>
        <p:spPr/>
        <p:txBody>
          <a:bodyPr/>
          <a:lstStyle/>
          <a:p>
            <a:r>
              <a:rPr lang="it-IT" dirty="0"/>
              <a:t>							</a:t>
            </a:r>
            <a:fld id="{A5966B91-A095-42D1-A609-26FD12F997AA}" type="slidenum">
              <a:rPr lang="it-IT" smtClean="0"/>
              <a:pPr/>
              <a:t>2</a:t>
            </a:fld>
            <a:endParaRPr lang="it-IT" dirty="0"/>
          </a:p>
        </p:txBody>
      </p:sp>
      <p:sp>
        <p:nvSpPr>
          <p:cNvPr id="3" name="Content Placeholder 2">
            <a:extLst>
              <a:ext uri="{FF2B5EF4-FFF2-40B4-BE49-F238E27FC236}">
                <a16:creationId xmlns:a16="http://schemas.microsoft.com/office/drawing/2014/main" id="{8CBBDE8D-9474-4CF9-B40F-265B542741DF}"/>
              </a:ext>
            </a:extLst>
          </p:cNvPr>
          <p:cNvSpPr>
            <a:spLocks noGrp="1"/>
          </p:cNvSpPr>
          <p:nvPr>
            <p:ph sz="half" idx="11"/>
          </p:nvPr>
        </p:nvSpPr>
        <p:spPr>
          <a:xfrm>
            <a:off x="267717" y="1183182"/>
            <a:ext cx="4025303" cy="3836839"/>
          </a:xfrm>
        </p:spPr>
        <p:txBody>
          <a:bodyPr/>
          <a:lstStyle/>
          <a:p>
            <a:r>
              <a:rPr lang="en-US" sz="1400" dirty="0"/>
              <a:t>Like other manifestations of human thought, the </a:t>
            </a:r>
            <a:r>
              <a:rPr lang="en-US" sz="1400" b="1" dirty="0"/>
              <a:t>scientific discourse usually adopts the form of a narrative, i.e. a scientific publication </a:t>
            </a:r>
          </a:p>
          <a:p>
            <a:r>
              <a:rPr lang="en-US" sz="1400" b="1" dirty="0"/>
              <a:t>However, we rarely read a whole paper sequentially. </a:t>
            </a:r>
            <a:r>
              <a:rPr lang="en-US" sz="1400" dirty="0"/>
              <a:t>We may start with the abstract, then check figures and tables to have a glimpse on the methods and experimental results, and iterate until we get a good enough overall understanding </a:t>
            </a:r>
          </a:p>
          <a:p>
            <a:r>
              <a:rPr lang="en-US" sz="1400" b="1" dirty="0"/>
              <a:t>Scientific knowledge is represented in mutually supportive ways across different modalities to facilitate human understanding</a:t>
            </a:r>
            <a:r>
              <a:rPr lang="en-US" sz="1400" dirty="0"/>
              <a:t>, including text but also figures and tables</a:t>
            </a:r>
          </a:p>
          <a:p>
            <a:r>
              <a:rPr lang="en-US" sz="1400" b="1" dirty="0"/>
              <a:t>This entails understanding text, but also figures</a:t>
            </a:r>
            <a:r>
              <a:rPr lang="en-US" sz="1400" dirty="0"/>
              <a:t> and others, e.g. tables, in the shared context provided by the paper</a:t>
            </a:r>
          </a:p>
        </p:txBody>
      </p:sp>
      <p:sp>
        <p:nvSpPr>
          <p:cNvPr id="4" name="Content Placeholder 3">
            <a:extLst>
              <a:ext uri="{FF2B5EF4-FFF2-40B4-BE49-F238E27FC236}">
                <a16:creationId xmlns:a16="http://schemas.microsoft.com/office/drawing/2014/main" id="{520EF7FC-7DDE-4654-8F8F-97B85B44EC20}"/>
              </a:ext>
            </a:extLst>
          </p:cNvPr>
          <p:cNvSpPr>
            <a:spLocks noGrp="1"/>
          </p:cNvSpPr>
          <p:nvPr>
            <p:ph sz="half" idx="17"/>
          </p:nvPr>
        </p:nvSpPr>
        <p:spPr/>
        <p:txBody>
          <a:bodyPr/>
          <a:lstStyle/>
          <a:p>
            <a:r>
              <a:rPr lang="en-US" dirty="0"/>
              <a:t>Reading a scientific paper</a:t>
            </a:r>
            <a:endParaRPr lang="es-ES" dirty="0"/>
          </a:p>
        </p:txBody>
      </p:sp>
      <p:pic>
        <p:nvPicPr>
          <p:cNvPr id="10" name="Content Placeholder 6">
            <a:extLst>
              <a:ext uri="{FF2B5EF4-FFF2-40B4-BE49-F238E27FC236}">
                <a16:creationId xmlns:a16="http://schemas.microsoft.com/office/drawing/2014/main" id="{3FA12197-10DA-44BC-8198-45FE0CC20970}"/>
              </a:ext>
            </a:extLst>
          </p:cNvPr>
          <p:cNvPicPr>
            <a:picLocks noChangeAspect="1"/>
          </p:cNvPicPr>
          <p:nvPr/>
        </p:nvPicPr>
        <p:blipFill rotWithShape="1">
          <a:blip r:embed="rId3"/>
          <a:srcRect l="43264" t="18023" r="27380" b="4346"/>
          <a:stretch/>
        </p:blipFill>
        <p:spPr>
          <a:xfrm>
            <a:off x="4796396" y="2931330"/>
            <a:ext cx="1293062" cy="1923495"/>
          </a:xfrm>
          <a:prstGeom prst="rect">
            <a:avLst/>
          </a:prstGeom>
        </p:spPr>
      </p:pic>
      <p:pic>
        <p:nvPicPr>
          <p:cNvPr id="11" name="Picture 10">
            <a:extLst>
              <a:ext uri="{FF2B5EF4-FFF2-40B4-BE49-F238E27FC236}">
                <a16:creationId xmlns:a16="http://schemas.microsoft.com/office/drawing/2014/main" id="{4DEEEA24-1561-4C5A-A108-0E6C690CE395}"/>
              </a:ext>
            </a:extLst>
          </p:cNvPr>
          <p:cNvPicPr>
            <a:picLocks noChangeAspect="1"/>
          </p:cNvPicPr>
          <p:nvPr/>
        </p:nvPicPr>
        <p:blipFill rotWithShape="1">
          <a:blip r:embed="rId4"/>
          <a:srcRect l="31100" t="19201" r="31100" b="9401"/>
          <a:stretch/>
        </p:blipFill>
        <p:spPr>
          <a:xfrm>
            <a:off x="4675799" y="930992"/>
            <a:ext cx="1543654" cy="1640132"/>
          </a:xfrm>
          <a:prstGeom prst="rect">
            <a:avLst/>
          </a:prstGeom>
        </p:spPr>
      </p:pic>
      <p:pic>
        <p:nvPicPr>
          <p:cNvPr id="12" name="Picture 11">
            <a:extLst>
              <a:ext uri="{FF2B5EF4-FFF2-40B4-BE49-F238E27FC236}">
                <a16:creationId xmlns:a16="http://schemas.microsoft.com/office/drawing/2014/main" id="{257CD6F2-1D93-471A-81C4-338B72E85F79}"/>
              </a:ext>
            </a:extLst>
          </p:cNvPr>
          <p:cNvPicPr>
            <a:picLocks noChangeAspect="1"/>
          </p:cNvPicPr>
          <p:nvPr/>
        </p:nvPicPr>
        <p:blipFill rotWithShape="1">
          <a:blip r:embed="rId5"/>
          <a:srcRect l="18500" t="18416" r="33324" b="12200"/>
          <a:stretch/>
        </p:blipFill>
        <p:spPr>
          <a:xfrm>
            <a:off x="6981943" y="683130"/>
            <a:ext cx="2030946" cy="1645330"/>
          </a:xfrm>
          <a:prstGeom prst="rect">
            <a:avLst/>
          </a:prstGeom>
        </p:spPr>
      </p:pic>
      <p:pic>
        <p:nvPicPr>
          <p:cNvPr id="13" name="Picture 12">
            <a:extLst>
              <a:ext uri="{FF2B5EF4-FFF2-40B4-BE49-F238E27FC236}">
                <a16:creationId xmlns:a16="http://schemas.microsoft.com/office/drawing/2014/main" id="{2AE087EC-F8F0-486F-AA71-E5A4B9D149C2}"/>
              </a:ext>
            </a:extLst>
          </p:cNvPr>
          <p:cNvPicPr>
            <a:picLocks noChangeAspect="1"/>
          </p:cNvPicPr>
          <p:nvPr/>
        </p:nvPicPr>
        <p:blipFill rotWithShape="1">
          <a:blip r:embed="rId6"/>
          <a:srcRect l="12201" t="22882" r="27163" b="8000"/>
          <a:stretch/>
        </p:blipFill>
        <p:spPr>
          <a:xfrm>
            <a:off x="6592834" y="3535689"/>
            <a:ext cx="2450740" cy="1571333"/>
          </a:xfrm>
          <a:prstGeom prst="rect">
            <a:avLst/>
          </a:prstGeom>
        </p:spPr>
      </p:pic>
      <p:sp>
        <p:nvSpPr>
          <p:cNvPr id="9" name="Rectangle 8">
            <a:extLst>
              <a:ext uri="{FF2B5EF4-FFF2-40B4-BE49-F238E27FC236}">
                <a16:creationId xmlns:a16="http://schemas.microsoft.com/office/drawing/2014/main" id="{97FA5CEB-8F40-4522-9DEC-E5AA6F0C86E3}"/>
              </a:ext>
            </a:extLst>
          </p:cNvPr>
          <p:cNvSpPr/>
          <p:nvPr/>
        </p:nvSpPr>
        <p:spPr>
          <a:xfrm>
            <a:off x="7771020" y="2513388"/>
            <a:ext cx="1337484" cy="861774"/>
          </a:xfrm>
          <a:prstGeom prst="rect">
            <a:avLst/>
          </a:prstGeom>
          <a:solidFill>
            <a:schemeClr val="bg1"/>
          </a:solidFill>
        </p:spPr>
        <p:txBody>
          <a:bodyPr wrap="square">
            <a:spAutoFit/>
          </a:bodyPr>
          <a:lstStyle/>
          <a:p>
            <a:r>
              <a:rPr lang="en-US" sz="1000" b="1" dirty="0">
                <a:solidFill>
                  <a:srgbClr val="000000"/>
                </a:solidFill>
              </a:rPr>
              <a:t>[Abbott et al., 2017] Observation of Gravitational Waves from a Binary Black Hole Merger</a:t>
            </a:r>
            <a:endParaRPr lang="es-ES" sz="1000" b="1" dirty="0">
              <a:solidFill>
                <a:srgbClr val="000000"/>
              </a:solidFill>
            </a:endParaRPr>
          </a:p>
        </p:txBody>
      </p:sp>
      <p:grpSp>
        <p:nvGrpSpPr>
          <p:cNvPr id="17" name="Group 16">
            <a:extLst>
              <a:ext uri="{FF2B5EF4-FFF2-40B4-BE49-F238E27FC236}">
                <a16:creationId xmlns:a16="http://schemas.microsoft.com/office/drawing/2014/main" id="{B818CF84-3785-48A1-A7C4-90A601E5ED3E}"/>
              </a:ext>
            </a:extLst>
          </p:cNvPr>
          <p:cNvGrpSpPr/>
          <p:nvPr/>
        </p:nvGrpSpPr>
        <p:grpSpPr>
          <a:xfrm>
            <a:off x="5212160" y="1747440"/>
            <a:ext cx="3117512" cy="2301339"/>
            <a:chOff x="5212160" y="1747440"/>
            <a:chExt cx="3117512" cy="2301339"/>
          </a:xfrm>
        </p:grpSpPr>
        <p:pic>
          <p:nvPicPr>
            <p:cNvPr id="7" name="Content Placeholder 7">
              <a:extLst>
                <a:ext uri="{FF2B5EF4-FFF2-40B4-BE49-F238E27FC236}">
                  <a16:creationId xmlns:a16="http://schemas.microsoft.com/office/drawing/2014/main" id="{87B7F197-5B0E-4546-AF4A-BD27E291460A}"/>
                </a:ext>
              </a:extLst>
            </p:cNvPr>
            <p:cNvPicPr>
              <a:picLocks noChangeAspect="1"/>
            </p:cNvPicPr>
            <p:nvPr/>
          </p:nvPicPr>
          <p:blipFill rotWithShape="1">
            <a:blip r:embed="rId7"/>
            <a:srcRect l="30555" t="90" r="30580" b="281"/>
            <a:stretch/>
          </p:blipFill>
          <p:spPr>
            <a:xfrm>
              <a:off x="6314617" y="2177570"/>
              <a:ext cx="905136" cy="1331944"/>
            </a:xfrm>
            <a:prstGeom prst="rect">
              <a:avLst/>
            </a:prstGeom>
            <a:ln w="9525">
              <a:solidFill>
                <a:srgbClr val="000000"/>
              </a:solidFill>
            </a:ln>
            <a:effectLst>
              <a:outerShdw blurRad="50800" dist="38100" dir="2700000" algn="tl" rotWithShape="0">
                <a:prstClr val="black">
                  <a:alpha val="40000"/>
                </a:prstClr>
              </a:outerShdw>
            </a:effectLst>
          </p:spPr>
        </p:pic>
        <p:graphicFrame>
          <p:nvGraphicFramePr>
            <p:cNvPr id="16" name="Diagram 15">
              <a:extLst>
                <a:ext uri="{FF2B5EF4-FFF2-40B4-BE49-F238E27FC236}">
                  <a16:creationId xmlns:a16="http://schemas.microsoft.com/office/drawing/2014/main" id="{44D2FD85-9D55-47BA-AA57-B1F7CB2E0350}"/>
                </a:ext>
              </a:extLst>
            </p:cNvPr>
            <p:cNvGraphicFramePr/>
            <p:nvPr>
              <p:extLst>
                <p:ext uri="{D42A27DB-BD31-4B8C-83A1-F6EECF244321}">
                  <p14:modId xmlns:p14="http://schemas.microsoft.com/office/powerpoint/2010/main" val="733467251"/>
                </p:ext>
              </p:extLst>
            </p:nvPr>
          </p:nvGraphicFramePr>
          <p:xfrm>
            <a:off x="5212160" y="1747440"/>
            <a:ext cx="3117512" cy="2301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3146579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123B9C-1A4A-4B3D-9073-A738BD857682}"/>
              </a:ext>
            </a:extLst>
          </p:cNvPr>
          <p:cNvSpPr>
            <a:spLocks noGrp="1"/>
          </p:cNvSpPr>
          <p:nvPr>
            <p:ph type="sldNum" sz="quarter" idx="4"/>
          </p:nvPr>
        </p:nvSpPr>
        <p:spPr/>
        <p:txBody>
          <a:bodyPr/>
          <a:lstStyle/>
          <a:p>
            <a:r>
              <a:rPr lang="it-IT" dirty="0"/>
              <a:t>							</a:t>
            </a:r>
            <a:fld id="{A5966B91-A095-42D1-A609-26FD12F997AA}" type="slidenum">
              <a:rPr lang="it-IT" smtClean="0"/>
              <a:pPr/>
              <a:t>3</a:t>
            </a:fld>
            <a:endParaRPr lang="it-IT" dirty="0"/>
          </a:p>
        </p:txBody>
      </p:sp>
      <p:pic>
        <p:nvPicPr>
          <p:cNvPr id="5" name="Picture 4">
            <a:extLst>
              <a:ext uri="{FF2B5EF4-FFF2-40B4-BE49-F238E27FC236}">
                <a16:creationId xmlns:a16="http://schemas.microsoft.com/office/drawing/2014/main" id="{4BDE85F3-E404-4DD0-B137-8FB509EA6BE9}"/>
              </a:ext>
            </a:extLst>
          </p:cNvPr>
          <p:cNvPicPr>
            <a:picLocks noChangeAspect="1"/>
          </p:cNvPicPr>
          <p:nvPr/>
        </p:nvPicPr>
        <p:blipFill rotWithShape="1">
          <a:blip r:embed="rId3"/>
          <a:srcRect l="18500" t="18416" r="33324" b="12200"/>
          <a:stretch/>
        </p:blipFill>
        <p:spPr>
          <a:xfrm>
            <a:off x="2964691" y="1016434"/>
            <a:ext cx="5328592" cy="4086620"/>
          </a:xfrm>
          <a:prstGeom prst="rect">
            <a:avLst/>
          </a:prstGeom>
        </p:spPr>
      </p:pic>
      <p:sp>
        <p:nvSpPr>
          <p:cNvPr id="6" name="Rectangle 5">
            <a:extLst>
              <a:ext uri="{FF2B5EF4-FFF2-40B4-BE49-F238E27FC236}">
                <a16:creationId xmlns:a16="http://schemas.microsoft.com/office/drawing/2014/main" id="{FA8BF848-8D0B-4E0C-BC90-44D7A8BFA47E}"/>
              </a:ext>
            </a:extLst>
          </p:cNvPr>
          <p:cNvSpPr/>
          <p:nvPr/>
        </p:nvSpPr>
        <p:spPr>
          <a:xfrm>
            <a:off x="3396739" y="3970624"/>
            <a:ext cx="2664296" cy="111508"/>
          </a:xfrm>
          <a:prstGeom prst="rect">
            <a:avLst/>
          </a:prstGeom>
          <a:solidFill>
            <a:srgbClr val="92D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9604BBED-B882-4017-B8C2-D124800A486C}"/>
              </a:ext>
            </a:extLst>
          </p:cNvPr>
          <p:cNvSpPr/>
          <p:nvPr/>
        </p:nvSpPr>
        <p:spPr>
          <a:xfrm>
            <a:off x="300393" y="2096145"/>
            <a:ext cx="2592288" cy="2923877"/>
          </a:xfrm>
          <a:prstGeom prst="rect">
            <a:avLst/>
          </a:prstGeom>
        </p:spPr>
        <p:txBody>
          <a:bodyPr wrap="square">
            <a:spAutoFit/>
          </a:bodyPr>
          <a:lstStyle/>
          <a:p>
            <a:pPr lvl="0">
              <a:defRPr/>
            </a:pPr>
            <a:r>
              <a:rPr lang="en-US" b="1" dirty="0"/>
              <a:t>Definition</a:t>
            </a:r>
          </a:p>
          <a:p>
            <a:pPr lvl="0">
              <a:defRPr/>
            </a:pPr>
            <a:r>
              <a:rPr lang="en-US" sz="1400" b="1" dirty="0"/>
              <a:t>What are we looking at?</a:t>
            </a:r>
          </a:p>
          <a:p>
            <a:pPr lvl="0">
              <a:defRPr/>
            </a:pPr>
            <a:endParaRPr lang="en-US" sz="1400" b="1" dirty="0"/>
          </a:p>
          <a:p>
            <a:pPr lvl="0">
              <a:defRPr/>
            </a:pPr>
            <a:r>
              <a:rPr lang="en-US" b="1" dirty="0"/>
              <a:t>Description</a:t>
            </a:r>
          </a:p>
          <a:p>
            <a:pPr lvl="0">
              <a:defRPr/>
            </a:pPr>
            <a:r>
              <a:rPr lang="en-US" sz="1400" b="1" dirty="0"/>
              <a:t>What is the experiment setup?</a:t>
            </a:r>
          </a:p>
          <a:p>
            <a:pPr lvl="0">
              <a:defRPr/>
            </a:pPr>
            <a:endParaRPr lang="en-US" sz="1400" b="1" dirty="0"/>
          </a:p>
          <a:p>
            <a:pPr lvl="0">
              <a:defRPr/>
            </a:pPr>
            <a:r>
              <a:rPr lang="en-US" b="1" dirty="0"/>
              <a:t>Nested knowledge</a:t>
            </a:r>
          </a:p>
          <a:p>
            <a:pPr lvl="0">
              <a:defRPr/>
            </a:pPr>
            <a:r>
              <a:rPr lang="en-US" sz="1400" b="1" dirty="0"/>
              <a:t>What else do I need to know to understand this?</a:t>
            </a:r>
          </a:p>
          <a:p>
            <a:pPr lvl="0">
              <a:defRPr/>
            </a:pPr>
            <a:endParaRPr lang="en-US" sz="1400" b="1" dirty="0"/>
          </a:p>
          <a:p>
            <a:pPr lvl="0">
              <a:defRPr/>
            </a:pPr>
            <a:r>
              <a:rPr lang="en-US" b="1" dirty="0"/>
              <a:t>Additional information</a:t>
            </a:r>
          </a:p>
          <a:p>
            <a:pPr lvl="0">
              <a:defRPr/>
            </a:pPr>
            <a:r>
              <a:rPr lang="en-US" sz="1400" b="1" dirty="0"/>
              <a:t>What is that about?</a:t>
            </a:r>
          </a:p>
        </p:txBody>
      </p:sp>
      <p:sp>
        <p:nvSpPr>
          <p:cNvPr id="8" name="Rectangle 7">
            <a:extLst>
              <a:ext uri="{FF2B5EF4-FFF2-40B4-BE49-F238E27FC236}">
                <a16:creationId xmlns:a16="http://schemas.microsoft.com/office/drawing/2014/main" id="{7BD6EBC2-43DA-4C75-A574-A81CCEE3DC98}"/>
              </a:ext>
            </a:extLst>
          </p:cNvPr>
          <p:cNvSpPr/>
          <p:nvPr/>
        </p:nvSpPr>
        <p:spPr>
          <a:xfrm>
            <a:off x="6061035" y="3970624"/>
            <a:ext cx="2160240" cy="111508"/>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DFD9976F-D5EC-42AB-A71E-BC693FDF80F3}"/>
              </a:ext>
            </a:extLst>
          </p:cNvPr>
          <p:cNvSpPr/>
          <p:nvPr/>
        </p:nvSpPr>
        <p:spPr>
          <a:xfrm>
            <a:off x="2989055" y="4074299"/>
            <a:ext cx="5232219" cy="358424"/>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44B000AC-C453-4DD0-A09E-972E78227C1F}"/>
              </a:ext>
            </a:extLst>
          </p:cNvPr>
          <p:cNvSpPr/>
          <p:nvPr/>
        </p:nvSpPr>
        <p:spPr>
          <a:xfrm>
            <a:off x="2989055" y="4432723"/>
            <a:ext cx="4296116" cy="10367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89D4B992-F140-44D9-B801-B3D368822BCC}"/>
              </a:ext>
            </a:extLst>
          </p:cNvPr>
          <p:cNvSpPr/>
          <p:nvPr/>
        </p:nvSpPr>
        <p:spPr>
          <a:xfrm>
            <a:off x="7259357" y="4411545"/>
            <a:ext cx="385854" cy="111508"/>
          </a:xfrm>
          <a:prstGeom prst="rect">
            <a:avLst/>
          </a:prstGeom>
          <a:solidFill>
            <a:schemeClr val="accent6">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9139BA8-C202-4FF9-A2C0-5495D05D0841}"/>
              </a:ext>
            </a:extLst>
          </p:cNvPr>
          <p:cNvSpPr/>
          <p:nvPr/>
        </p:nvSpPr>
        <p:spPr>
          <a:xfrm>
            <a:off x="6133043" y="4523053"/>
            <a:ext cx="385854" cy="111508"/>
          </a:xfrm>
          <a:prstGeom prst="rect">
            <a:avLst/>
          </a:prstGeom>
          <a:solidFill>
            <a:schemeClr val="accent6">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angle 17">
            <a:extLst>
              <a:ext uri="{FF2B5EF4-FFF2-40B4-BE49-F238E27FC236}">
                <a16:creationId xmlns:a16="http://schemas.microsoft.com/office/drawing/2014/main" id="{E8F7E4F1-344F-4285-8E4A-B1D7C17BCD22}"/>
              </a:ext>
            </a:extLst>
          </p:cNvPr>
          <p:cNvSpPr/>
          <p:nvPr/>
        </p:nvSpPr>
        <p:spPr>
          <a:xfrm>
            <a:off x="6515455" y="4523052"/>
            <a:ext cx="1705819" cy="111509"/>
          </a:xfrm>
          <a:prstGeom prst="rect">
            <a:avLst/>
          </a:prstGeom>
          <a:solidFill>
            <a:srgbClr val="B5D1E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20">
            <a:extLst>
              <a:ext uri="{FF2B5EF4-FFF2-40B4-BE49-F238E27FC236}">
                <a16:creationId xmlns:a16="http://schemas.microsoft.com/office/drawing/2014/main" id="{7C1C460F-8DEE-4393-9400-AACC712CC91A}"/>
              </a:ext>
            </a:extLst>
          </p:cNvPr>
          <p:cNvSpPr/>
          <p:nvPr/>
        </p:nvSpPr>
        <p:spPr>
          <a:xfrm>
            <a:off x="3000647" y="4536720"/>
            <a:ext cx="3132396" cy="97842"/>
          </a:xfrm>
          <a:prstGeom prst="rect">
            <a:avLst/>
          </a:prstGeom>
          <a:solidFill>
            <a:schemeClr val="tx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D3C5D974-A295-480F-B02E-07F511DF910B}"/>
              </a:ext>
            </a:extLst>
          </p:cNvPr>
          <p:cNvSpPr/>
          <p:nvPr/>
        </p:nvSpPr>
        <p:spPr>
          <a:xfrm>
            <a:off x="7644933" y="4442172"/>
            <a:ext cx="576341" cy="110756"/>
          </a:xfrm>
          <a:prstGeom prst="rect">
            <a:avLst/>
          </a:prstGeom>
          <a:solidFill>
            <a:schemeClr val="tx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angle 22">
            <a:extLst>
              <a:ext uri="{FF2B5EF4-FFF2-40B4-BE49-F238E27FC236}">
                <a16:creationId xmlns:a16="http://schemas.microsoft.com/office/drawing/2014/main" id="{9B587DFE-F2AA-4FE9-B022-58F61CF60EEB}"/>
              </a:ext>
            </a:extLst>
          </p:cNvPr>
          <p:cNvSpPr/>
          <p:nvPr/>
        </p:nvSpPr>
        <p:spPr>
          <a:xfrm>
            <a:off x="3000646" y="4633808"/>
            <a:ext cx="5220627" cy="408928"/>
          </a:xfrm>
          <a:prstGeom prst="rect">
            <a:avLst/>
          </a:prstGeom>
          <a:solidFill>
            <a:srgbClr val="B5D1E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angle 26">
            <a:extLst>
              <a:ext uri="{FF2B5EF4-FFF2-40B4-BE49-F238E27FC236}">
                <a16:creationId xmlns:a16="http://schemas.microsoft.com/office/drawing/2014/main" id="{51465284-4B9F-42B8-AA91-67251A33487B}"/>
              </a:ext>
            </a:extLst>
          </p:cNvPr>
          <p:cNvSpPr/>
          <p:nvPr/>
        </p:nvSpPr>
        <p:spPr>
          <a:xfrm>
            <a:off x="3000646" y="945398"/>
            <a:ext cx="5220627" cy="2954190"/>
          </a:xfrm>
          <a:prstGeom prst="rect">
            <a:avLst/>
          </a:prstGeom>
          <a:noFill/>
          <a:ln w="190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A620DCF-CF59-4194-937E-46BA15CAD206}"/>
              </a:ext>
            </a:extLst>
          </p:cNvPr>
          <p:cNvSpPr/>
          <p:nvPr/>
        </p:nvSpPr>
        <p:spPr>
          <a:xfrm>
            <a:off x="3419872" y="982902"/>
            <a:ext cx="4032913" cy="2955398"/>
          </a:xfrm>
          <a:custGeom>
            <a:avLst/>
            <a:gdLst>
              <a:gd name="connsiteX0" fmla="*/ 1494430 w 4032913"/>
              <a:gd name="connsiteY0" fmla="*/ 658 h 2955398"/>
              <a:gd name="connsiteX1" fmla="*/ 1364776 w 4032913"/>
              <a:gd name="connsiteY1" fmla="*/ 7482 h 2955398"/>
              <a:gd name="connsiteX2" fmla="*/ 1303361 w 4032913"/>
              <a:gd name="connsiteY2" fmla="*/ 27953 h 2955398"/>
              <a:gd name="connsiteX3" fmla="*/ 1207827 w 4032913"/>
              <a:gd name="connsiteY3" fmla="*/ 55249 h 2955398"/>
              <a:gd name="connsiteX4" fmla="*/ 1160060 w 4032913"/>
              <a:gd name="connsiteY4" fmla="*/ 68897 h 2955398"/>
              <a:gd name="connsiteX5" fmla="*/ 1139588 w 4032913"/>
              <a:gd name="connsiteY5" fmla="*/ 89368 h 2955398"/>
              <a:gd name="connsiteX6" fmla="*/ 1119116 w 4032913"/>
              <a:gd name="connsiteY6" fmla="*/ 103016 h 2955398"/>
              <a:gd name="connsiteX7" fmla="*/ 1105469 w 4032913"/>
              <a:gd name="connsiteY7" fmla="*/ 143959 h 2955398"/>
              <a:gd name="connsiteX8" fmla="*/ 1091821 w 4032913"/>
              <a:gd name="connsiteY8" fmla="*/ 239494 h 2955398"/>
              <a:gd name="connsiteX9" fmla="*/ 1105469 w 4032913"/>
              <a:gd name="connsiteY9" fmla="*/ 321380 h 2955398"/>
              <a:gd name="connsiteX10" fmla="*/ 1125940 w 4032913"/>
              <a:gd name="connsiteY10" fmla="*/ 362324 h 2955398"/>
              <a:gd name="connsiteX11" fmla="*/ 1132764 w 4032913"/>
              <a:gd name="connsiteY11" fmla="*/ 382795 h 2955398"/>
              <a:gd name="connsiteX12" fmla="*/ 1207827 w 4032913"/>
              <a:gd name="connsiteY12" fmla="*/ 416915 h 2955398"/>
              <a:gd name="connsiteX13" fmla="*/ 1289713 w 4032913"/>
              <a:gd name="connsiteY13" fmla="*/ 430562 h 2955398"/>
              <a:gd name="connsiteX14" fmla="*/ 1330657 w 4032913"/>
              <a:gd name="connsiteY14" fmla="*/ 444210 h 2955398"/>
              <a:gd name="connsiteX15" fmla="*/ 1357952 w 4032913"/>
              <a:gd name="connsiteY15" fmla="*/ 451034 h 2955398"/>
              <a:gd name="connsiteX16" fmla="*/ 1378424 w 4032913"/>
              <a:gd name="connsiteY16" fmla="*/ 464682 h 2955398"/>
              <a:gd name="connsiteX17" fmla="*/ 1398896 w 4032913"/>
              <a:gd name="connsiteY17" fmla="*/ 471506 h 2955398"/>
              <a:gd name="connsiteX18" fmla="*/ 1439839 w 4032913"/>
              <a:gd name="connsiteY18" fmla="*/ 526097 h 2955398"/>
              <a:gd name="connsiteX19" fmla="*/ 1473958 w 4032913"/>
              <a:gd name="connsiteY19" fmla="*/ 573864 h 2955398"/>
              <a:gd name="connsiteX20" fmla="*/ 1501254 w 4032913"/>
              <a:gd name="connsiteY20" fmla="*/ 621631 h 2955398"/>
              <a:gd name="connsiteX21" fmla="*/ 1508078 w 4032913"/>
              <a:gd name="connsiteY21" fmla="*/ 655750 h 2955398"/>
              <a:gd name="connsiteX22" fmla="*/ 1514902 w 4032913"/>
              <a:gd name="connsiteY22" fmla="*/ 683046 h 2955398"/>
              <a:gd name="connsiteX23" fmla="*/ 1508078 w 4032913"/>
              <a:gd name="connsiteY23" fmla="*/ 942353 h 2955398"/>
              <a:gd name="connsiteX24" fmla="*/ 1494430 w 4032913"/>
              <a:gd name="connsiteY24" fmla="*/ 1010592 h 2955398"/>
              <a:gd name="connsiteX25" fmla="*/ 1467134 w 4032913"/>
              <a:gd name="connsiteY25" fmla="*/ 1174365 h 2955398"/>
              <a:gd name="connsiteX26" fmla="*/ 1453487 w 4032913"/>
              <a:gd name="connsiteY26" fmla="*/ 1215309 h 2955398"/>
              <a:gd name="connsiteX27" fmla="*/ 1433015 w 4032913"/>
              <a:gd name="connsiteY27" fmla="*/ 1351786 h 2955398"/>
              <a:gd name="connsiteX28" fmla="*/ 1426191 w 4032913"/>
              <a:gd name="connsiteY28" fmla="*/ 1372258 h 2955398"/>
              <a:gd name="connsiteX29" fmla="*/ 1392072 w 4032913"/>
              <a:gd name="connsiteY29" fmla="*/ 1413201 h 2955398"/>
              <a:gd name="connsiteX30" fmla="*/ 1351128 w 4032913"/>
              <a:gd name="connsiteY30" fmla="*/ 1454144 h 2955398"/>
              <a:gd name="connsiteX31" fmla="*/ 1337481 w 4032913"/>
              <a:gd name="connsiteY31" fmla="*/ 1474616 h 2955398"/>
              <a:gd name="connsiteX32" fmla="*/ 1317009 w 4032913"/>
              <a:gd name="connsiteY32" fmla="*/ 1481440 h 2955398"/>
              <a:gd name="connsiteX33" fmla="*/ 1289713 w 4032913"/>
              <a:gd name="connsiteY33" fmla="*/ 1495088 h 2955398"/>
              <a:gd name="connsiteX34" fmla="*/ 1269242 w 4032913"/>
              <a:gd name="connsiteY34" fmla="*/ 1501912 h 2955398"/>
              <a:gd name="connsiteX35" fmla="*/ 1241946 w 4032913"/>
              <a:gd name="connsiteY35" fmla="*/ 1515559 h 2955398"/>
              <a:gd name="connsiteX36" fmla="*/ 1187355 w 4032913"/>
              <a:gd name="connsiteY36" fmla="*/ 1529207 h 2955398"/>
              <a:gd name="connsiteX37" fmla="*/ 1166884 w 4032913"/>
              <a:gd name="connsiteY37" fmla="*/ 1536031 h 2955398"/>
              <a:gd name="connsiteX38" fmla="*/ 1146412 w 4032913"/>
              <a:gd name="connsiteY38" fmla="*/ 1549679 h 2955398"/>
              <a:gd name="connsiteX39" fmla="*/ 1119116 w 4032913"/>
              <a:gd name="connsiteY39" fmla="*/ 1563327 h 2955398"/>
              <a:gd name="connsiteX40" fmla="*/ 1098645 w 4032913"/>
              <a:gd name="connsiteY40" fmla="*/ 1576974 h 2955398"/>
              <a:gd name="connsiteX41" fmla="*/ 1037230 w 4032913"/>
              <a:gd name="connsiteY41" fmla="*/ 1604270 h 2955398"/>
              <a:gd name="connsiteX42" fmla="*/ 989463 w 4032913"/>
              <a:gd name="connsiteY42" fmla="*/ 1638389 h 2955398"/>
              <a:gd name="connsiteX43" fmla="*/ 941696 w 4032913"/>
              <a:gd name="connsiteY43" fmla="*/ 1699804 h 2955398"/>
              <a:gd name="connsiteX44" fmla="*/ 955343 w 4032913"/>
              <a:gd name="connsiteY44" fmla="*/ 1747571 h 2955398"/>
              <a:gd name="connsiteX45" fmla="*/ 1009934 w 4032913"/>
              <a:gd name="connsiteY45" fmla="*/ 1808986 h 2955398"/>
              <a:gd name="connsiteX46" fmla="*/ 1023582 w 4032913"/>
              <a:gd name="connsiteY46" fmla="*/ 1829458 h 2955398"/>
              <a:gd name="connsiteX47" fmla="*/ 1030406 w 4032913"/>
              <a:gd name="connsiteY47" fmla="*/ 1870401 h 2955398"/>
              <a:gd name="connsiteX48" fmla="*/ 1037230 w 4032913"/>
              <a:gd name="connsiteY48" fmla="*/ 1890873 h 2955398"/>
              <a:gd name="connsiteX49" fmla="*/ 1023582 w 4032913"/>
              <a:gd name="connsiteY49" fmla="*/ 1959112 h 2955398"/>
              <a:gd name="connsiteX50" fmla="*/ 1003110 w 4032913"/>
              <a:gd name="connsiteY50" fmla="*/ 1979583 h 2955398"/>
              <a:gd name="connsiteX51" fmla="*/ 955343 w 4032913"/>
              <a:gd name="connsiteY51" fmla="*/ 2006879 h 2955398"/>
              <a:gd name="connsiteX52" fmla="*/ 928048 w 4032913"/>
              <a:gd name="connsiteY52" fmla="*/ 2116061 h 2955398"/>
              <a:gd name="connsiteX53" fmla="*/ 880281 w 4032913"/>
              <a:gd name="connsiteY53" fmla="*/ 2129709 h 2955398"/>
              <a:gd name="connsiteX54" fmla="*/ 682388 w 4032913"/>
              <a:gd name="connsiteY54" fmla="*/ 2116061 h 2955398"/>
              <a:gd name="connsiteX55" fmla="*/ 566382 w 4032913"/>
              <a:gd name="connsiteY55" fmla="*/ 2095589 h 2955398"/>
              <a:gd name="connsiteX56" fmla="*/ 293427 w 4032913"/>
              <a:gd name="connsiteY56" fmla="*/ 2088765 h 2955398"/>
              <a:gd name="connsiteX57" fmla="*/ 218364 w 4032913"/>
              <a:gd name="connsiteY57" fmla="*/ 2081942 h 2955398"/>
              <a:gd name="connsiteX58" fmla="*/ 197893 w 4032913"/>
              <a:gd name="connsiteY58" fmla="*/ 2075118 h 2955398"/>
              <a:gd name="connsiteX59" fmla="*/ 102358 w 4032913"/>
              <a:gd name="connsiteY59" fmla="*/ 2081942 h 2955398"/>
              <a:gd name="connsiteX60" fmla="*/ 40943 w 4032913"/>
              <a:gd name="connsiteY60" fmla="*/ 2095589 h 2955398"/>
              <a:gd name="connsiteX61" fmla="*/ 6824 w 4032913"/>
              <a:gd name="connsiteY61" fmla="*/ 2136533 h 2955398"/>
              <a:gd name="connsiteX62" fmla="*/ 0 w 4032913"/>
              <a:gd name="connsiteY62" fmla="*/ 2157004 h 2955398"/>
              <a:gd name="connsiteX63" fmla="*/ 6824 w 4032913"/>
              <a:gd name="connsiteY63" fmla="*/ 2273010 h 2955398"/>
              <a:gd name="connsiteX64" fmla="*/ 34119 w 4032913"/>
              <a:gd name="connsiteY64" fmla="*/ 2368544 h 2955398"/>
              <a:gd name="connsiteX65" fmla="*/ 54591 w 4032913"/>
              <a:gd name="connsiteY65" fmla="*/ 2402664 h 2955398"/>
              <a:gd name="connsiteX66" fmla="*/ 75063 w 4032913"/>
              <a:gd name="connsiteY66" fmla="*/ 2450431 h 2955398"/>
              <a:gd name="connsiteX67" fmla="*/ 81887 w 4032913"/>
              <a:gd name="connsiteY67" fmla="*/ 2470903 h 2955398"/>
              <a:gd name="connsiteX68" fmla="*/ 88710 w 4032913"/>
              <a:gd name="connsiteY68" fmla="*/ 2498198 h 2955398"/>
              <a:gd name="connsiteX69" fmla="*/ 109182 w 4032913"/>
              <a:gd name="connsiteY69" fmla="*/ 2525494 h 2955398"/>
              <a:gd name="connsiteX70" fmla="*/ 143302 w 4032913"/>
              <a:gd name="connsiteY70" fmla="*/ 2559613 h 2955398"/>
              <a:gd name="connsiteX71" fmla="*/ 170597 w 4032913"/>
              <a:gd name="connsiteY71" fmla="*/ 2566437 h 2955398"/>
              <a:gd name="connsiteX72" fmla="*/ 334370 w 4032913"/>
              <a:gd name="connsiteY72" fmla="*/ 2580085 h 2955398"/>
              <a:gd name="connsiteX73" fmla="*/ 361666 w 4032913"/>
              <a:gd name="connsiteY73" fmla="*/ 2586909 h 2955398"/>
              <a:gd name="connsiteX74" fmla="*/ 661916 w 4032913"/>
              <a:gd name="connsiteY74" fmla="*/ 2586909 h 2955398"/>
              <a:gd name="connsiteX75" fmla="*/ 689212 w 4032913"/>
              <a:gd name="connsiteY75" fmla="*/ 2580085 h 2955398"/>
              <a:gd name="connsiteX76" fmla="*/ 716507 w 4032913"/>
              <a:gd name="connsiteY76" fmla="*/ 2566437 h 2955398"/>
              <a:gd name="connsiteX77" fmla="*/ 764275 w 4032913"/>
              <a:gd name="connsiteY77" fmla="*/ 2559613 h 2955398"/>
              <a:gd name="connsiteX78" fmla="*/ 791570 w 4032913"/>
              <a:gd name="connsiteY78" fmla="*/ 2552789 h 2955398"/>
              <a:gd name="connsiteX79" fmla="*/ 934872 w 4032913"/>
              <a:gd name="connsiteY79" fmla="*/ 2559613 h 2955398"/>
              <a:gd name="connsiteX80" fmla="*/ 955343 w 4032913"/>
              <a:gd name="connsiteY80" fmla="*/ 2566437 h 2955398"/>
              <a:gd name="connsiteX81" fmla="*/ 968991 w 4032913"/>
              <a:gd name="connsiteY81" fmla="*/ 2586909 h 2955398"/>
              <a:gd name="connsiteX82" fmla="*/ 989463 w 4032913"/>
              <a:gd name="connsiteY82" fmla="*/ 2607380 h 2955398"/>
              <a:gd name="connsiteX83" fmla="*/ 1009934 w 4032913"/>
              <a:gd name="connsiteY83" fmla="*/ 2655147 h 2955398"/>
              <a:gd name="connsiteX84" fmla="*/ 1023582 w 4032913"/>
              <a:gd name="connsiteY84" fmla="*/ 2702915 h 2955398"/>
              <a:gd name="connsiteX85" fmla="*/ 1030406 w 4032913"/>
              <a:gd name="connsiteY85" fmla="*/ 2723386 h 2955398"/>
              <a:gd name="connsiteX86" fmla="*/ 1050878 w 4032913"/>
              <a:gd name="connsiteY86" fmla="*/ 2737034 h 2955398"/>
              <a:gd name="connsiteX87" fmla="*/ 1064525 w 4032913"/>
              <a:gd name="connsiteY87" fmla="*/ 2757506 h 2955398"/>
              <a:gd name="connsiteX88" fmla="*/ 1105469 w 4032913"/>
              <a:gd name="connsiteY88" fmla="*/ 2777977 h 2955398"/>
              <a:gd name="connsiteX89" fmla="*/ 1153236 w 4032913"/>
              <a:gd name="connsiteY89" fmla="*/ 2798449 h 2955398"/>
              <a:gd name="connsiteX90" fmla="*/ 1221475 w 4032913"/>
              <a:gd name="connsiteY90" fmla="*/ 2818921 h 2955398"/>
              <a:gd name="connsiteX91" fmla="*/ 1412543 w 4032913"/>
              <a:gd name="connsiteY91" fmla="*/ 2832568 h 2955398"/>
              <a:gd name="connsiteX92" fmla="*/ 1446663 w 4032913"/>
              <a:gd name="connsiteY92" fmla="*/ 2859864 h 2955398"/>
              <a:gd name="connsiteX93" fmla="*/ 1467134 w 4032913"/>
              <a:gd name="connsiteY93" fmla="*/ 2866688 h 2955398"/>
              <a:gd name="connsiteX94" fmla="*/ 1487606 w 4032913"/>
              <a:gd name="connsiteY94" fmla="*/ 2880336 h 2955398"/>
              <a:gd name="connsiteX95" fmla="*/ 1528549 w 4032913"/>
              <a:gd name="connsiteY95" fmla="*/ 2893983 h 2955398"/>
              <a:gd name="connsiteX96" fmla="*/ 1549021 w 4032913"/>
              <a:gd name="connsiteY96" fmla="*/ 2900807 h 2955398"/>
              <a:gd name="connsiteX97" fmla="*/ 1603612 w 4032913"/>
              <a:gd name="connsiteY97" fmla="*/ 2921279 h 2955398"/>
              <a:gd name="connsiteX98" fmla="*/ 1624084 w 4032913"/>
              <a:gd name="connsiteY98" fmla="*/ 2934927 h 2955398"/>
              <a:gd name="connsiteX99" fmla="*/ 1644555 w 4032913"/>
              <a:gd name="connsiteY99" fmla="*/ 2941750 h 2955398"/>
              <a:gd name="connsiteX100" fmla="*/ 1671851 w 4032913"/>
              <a:gd name="connsiteY100" fmla="*/ 2955398 h 2955398"/>
              <a:gd name="connsiteX101" fmla="*/ 1705970 w 4032913"/>
              <a:gd name="connsiteY101" fmla="*/ 2948574 h 2955398"/>
              <a:gd name="connsiteX102" fmla="*/ 1746913 w 4032913"/>
              <a:gd name="connsiteY102" fmla="*/ 2941750 h 2955398"/>
              <a:gd name="connsiteX103" fmla="*/ 1781033 w 4032913"/>
              <a:gd name="connsiteY103" fmla="*/ 2921279 h 2955398"/>
              <a:gd name="connsiteX104" fmla="*/ 1842448 w 4032913"/>
              <a:gd name="connsiteY104" fmla="*/ 2907631 h 2955398"/>
              <a:gd name="connsiteX105" fmla="*/ 2047164 w 4032913"/>
              <a:gd name="connsiteY105" fmla="*/ 2914455 h 2955398"/>
              <a:gd name="connsiteX106" fmla="*/ 2115403 w 4032913"/>
              <a:gd name="connsiteY106" fmla="*/ 2921279 h 2955398"/>
              <a:gd name="connsiteX107" fmla="*/ 2374710 w 4032913"/>
              <a:gd name="connsiteY107" fmla="*/ 2914455 h 2955398"/>
              <a:gd name="connsiteX108" fmla="*/ 2456597 w 4032913"/>
              <a:gd name="connsiteY108" fmla="*/ 2907631 h 2955398"/>
              <a:gd name="connsiteX109" fmla="*/ 2477069 w 4032913"/>
              <a:gd name="connsiteY109" fmla="*/ 2900807 h 2955398"/>
              <a:gd name="connsiteX110" fmla="*/ 2470245 w 4032913"/>
              <a:gd name="connsiteY110" fmla="*/ 2859864 h 2955398"/>
              <a:gd name="connsiteX111" fmla="*/ 2456597 w 4032913"/>
              <a:gd name="connsiteY111" fmla="*/ 2832568 h 2955398"/>
              <a:gd name="connsiteX112" fmla="*/ 2463421 w 4032913"/>
              <a:gd name="connsiteY112" fmla="*/ 2668795 h 2955398"/>
              <a:gd name="connsiteX113" fmla="*/ 2504364 w 4032913"/>
              <a:gd name="connsiteY113" fmla="*/ 2634676 h 2955398"/>
              <a:gd name="connsiteX114" fmla="*/ 2572603 w 4032913"/>
              <a:gd name="connsiteY114" fmla="*/ 2586909 h 2955398"/>
              <a:gd name="connsiteX115" fmla="*/ 2593075 w 4032913"/>
              <a:gd name="connsiteY115" fmla="*/ 2573261 h 2955398"/>
              <a:gd name="connsiteX116" fmla="*/ 2620370 w 4032913"/>
              <a:gd name="connsiteY116" fmla="*/ 2566437 h 2955398"/>
              <a:gd name="connsiteX117" fmla="*/ 3016155 w 4032913"/>
              <a:gd name="connsiteY117" fmla="*/ 2539142 h 2955398"/>
              <a:gd name="connsiteX118" fmla="*/ 3200400 w 4032913"/>
              <a:gd name="connsiteY118" fmla="*/ 2511846 h 2955398"/>
              <a:gd name="connsiteX119" fmla="*/ 3425588 w 4032913"/>
              <a:gd name="connsiteY119" fmla="*/ 2518670 h 2955398"/>
              <a:gd name="connsiteX120" fmla="*/ 3527946 w 4032913"/>
              <a:gd name="connsiteY120" fmla="*/ 2525494 h 2955398"/>
              <a:gd name="connsiteX121" fmla="*/ 3589361 w 4032913"/>
              <a:gd name="connsiteY121" fmla="*/ 2552789 h 2955398"/>
              <a:gd name="connsiteX122" fmla="*/ 3609833 w 4032913"/>
              <a:gd name="connsiteY122" fmla="*/ 2559613 h 2955398"/>
              <a:gd name="connsiteX123" fmla="*/ 3671248 w 4032913"/>
              <a:gd name="connsiteY123" fmla="*/ 2600556 h 2955398"/>
              <a:gd name="connsiteX124" fmla="*/ 3691719 w 4032913"/>
              <a:gd name="connsiteY124" fmla="*/ 2607380 h 2955398"/>
              <a:gd name="connsiteX125" fmla="*/ 3725839 w 4032913"/>
              <a:gd name="connsiteY125" fmla="*/ 2627852 h 2955398"/>
              <a:gd name="connsiteX126" fmla="*/ 3746310 w 4032913"/>
              <a:gd name="connsiteY126" fmla="*/ 2634676 h 2955398"/>
              <a:gd name="connsiteX127" fmla="*/ 3766782 w 4032913"/>
              <a:gd name="connsiteY127" fmla="*/ 2648324 h 2955398"/>
              <a:gd name="connsiteX128" fmla="*/ 3814549 w 4032913"/>
              <a:gd name="connsiteY128" fmla="*/ 2661971 h 2955398"/>
              <a:gd name="connsiteX129" fmla="*/ 3930555 w 4032913"/>
              <a:gd name="connsiteY129" fmla="*/ 2655147 h 2955398"/>
              <a:gd name="connsiteX130" fmla="*/ 3978322 w 4032913"/>
              <a:gd name="connsiteY130" fmla="*/ 2614204 h 2955398"/>
              <a:gd name="connsiteX131" fmla="*/ 3991970 w 4032913"/>
              <a:gd name="connsiteY131" fmla="*/ 2586909 h 2955398"/>
              <a:gd name="connsiteX132" fmla="*/ 3998794 w 4032913"/>
              <a:gd name="connsiteY132" fmla="*/ 2566437 h 2955398"/>
              <a:gd name="connsiteX133" fmla="*/ 4012442 w 4032913"/>
              <a:gd name="connsiteY133" fmla="*/ 2545965 h 2955398"/>
              <a:gd name="connsiteX134" fmla="*/ 4026090 w 4032913"/>
              <a:gd name="connsiteY134" fmla="*/ 2361721 h 2955398"/>
              <a:gd name="connsiteX135" fmla="*/ 4032913 w 4032913"/>
              <a:gd name="connsiteY135" fmla="*/ 2300306 h 2955398"/>
              <a:gd name="connsiteX136" fmla="*/ 4026090 w 4032913"/>
              <a:gd name="connsiteY136" fmla="*/ 2232067 h 2955398"/>
              <a:gd name="connsiteX137" fmla="*/ 4019266 w 4032913"/>
              <a:gd name="connsiteY137" fmla="*/ 2211595 h 2955398"/>
              <a:gd name="connsiteX138" fmla="*/ 4012442 w 4032913"/>
              <a:gd name="connsiteY138" fmla="*/ 2184300 h 2955398"/>
              <a:gd name="connsiteX139" fmla="*/ 4005618 w 4032913"/>
              <a:gd name="connsiteY139" fmla="*/ 2150180 h 2955398"/>
              <a:gd name="connsiteX140" fmla="*/ 3978322 w 4032913"/>
              <a:gd name="connsiteY140" fmla="*/ 2095589 h 2955398"/>
              <a:gd name="connsiteX141" fmla="*/ 3951027 w 4032913"/>
              <a:gd name="connsiteY141" fmla="*/ 2040998 h 2955398"/>
              <a:gd name="connsiteX142" fmla="*/ 3930555 w 4032913"/>
              <a:gd name="connsiteY142" fmla="*/ 2020527 h 2955398"/>
              <a:gd name="connsiteX143" fmla="*/ 3910084 w 4032913"/>
              <a:gd name="connsiteY143" fmla="*/ 2013703 h 2955398"/>
              <a:gd name="connsiteX144" fmla="*/ 3855493 w 4032913"/>
              <a:gd name="connsiteY144" fmla="*/ 1986407 h 2955398"/>
              <a:gd name="connsiteX145" fmla="*/ 3800902 w 4032913"/>
              <a:gd name="connsiteY145" fmla="*/ 1972759 h 2955398"/>
              <a:gd name="connsiteX146" fmla="*/ 3780430 w 4032913"/>
              <a:gd name="connsiteY146" fmla="*/ 1965936 h 2955398"/>
              <a:gd name="connsiteX147" fmla="*/ 3719015 w 4032913"/>
              <a:gd name="connsiteY147" fmla="*/ 1945464 h 2955398"/>
              <a:gd name="connsiteX148" fmla="*/ 3555242 w 4032913"/>
              <a:gd name="connsiteY148" fmla="*/ 1938640 h 2955398"/>
              <a:gd name="connsiteX149" fmla="*/ 3521122 w 4032913"/>
              <a:gd name="connsiteY149" fmla="*/ 1931816 h 2955398"/>
              <a:gd name="connsiteX150" fmla="*/ 3302758 w 4032913"/>
              <a:gd name="connsiteY150" fmla="*/ 1945464 h 2955398"/>
              <a:gd name="connsiteX151" fmla="*/ 3186752 w 4032913"/>
              <a:gd name="connsiteY151" fmla="*/ 1931816 h 2955398"/>
              <a:gd name="connsiteX152" fmla="*/ 3138985 w 4032913"/>
              <a:gd name="connsiteY152" fmla="*/ 1924992 h 2955398"/>
              <a:gd name="connsiteX153" fmla="*/ 3118513 w 4032913"/>
              <a:gd name="connsiteY153" fmla="*/ 1918168 h 2955398"/>
              <a:gd name="connsiteX154" fmla="*/ 3002507 w 4032913"/>
              <a:gd name="connsiteY154" fmla="*/ 1911344 h 2955398"/>
              <a:gd name="connsiteX155" fmla="*/ 2722728 w 4032913"/>
              <a:gd name="connsiteY155" fmla="*/ 1924992 h 2955398"/>
              <a:gd name="connsiteX156" fmla="*/ 2681785 w 4032913"/>
              <a:gd name="connsiteY156" fmla="*/ 1931816 h 2955398"/>
              <a:gd name="connsiteX157" fmla="*/ 2436125 w 4032913"/>
              <a:gd name="connsiteY157" fmla="*/ 1938640 h 2955398"/>
              <a:gd name="connsiteX158" fmla="*/ 2149522 w 4032913"/>
              <a:gd name="connsiteY158" fmla="*/ 1924992 h 2955398"/>
              <a:gd name="connsiteX159" fmla="*/ 2081284 w 4032913"/>
              <a:gd name="connsiteY159" fmla="*/ 1911344 h 2955398"/>
              <a:gd name="connsiteX160" fmla="*/ 2013045 w 4032913"/>
              <a:gd name="connsiteY160" fmla="*/ 1897697 h 2955398"/>
              <a:gd name="connsiteX161" fmla="*/ 1985749 w 4032913"/>
              <a:gd name="connsiteY161" fmla="*/ 1856753 h 2955398"/>
              <a:gd name="connsiteX162" fmla="*/ 1965278 w 4032913"/>
              <a:gd name="connsiteY162" fmla="*/ 1815810 h 2955398"/>
              <a:gd name="connsiteX163" fmla="*/ 1958454 w 4032913"/>
              <a:gd name="connsiteY163" fmla="*/ 1788515 h 2955398"/>
              <a:gd name="connsiteX164" fmla="*/ 1944806 w 4032913"/>
              <a:gd name="connsiteY164" fmla="*/ 1761219 h 2955398"/>
              <a:gd name="connsiteX165" fmla="*/ 1931158 w 4032913"/>
              <a:gd name="connsiteY165" fmla="*/ 1706628 h 2955398"/>
              <a:gd name="connsiteX166" fmla="*/ 1924334 w 4032913"/>
              <a:gd name="connsiteY166" fmla="*/ 1624742 h 2955398"/>
              <a:gd name="connsiteX167" fmla="*/ 1917510 w 4032913"/>
              <a:gd name="connsiteY167" fmla="*/ 1604270 h 2955398"/>
              <a:gd name="connsiteX168" fmla="*/ 1910687 w 4032913"/>
              <a:gd name="connsiteY168" fmla="*/ 1576974 h 2955398"/>
              <a:gd name="connsiteX169" fmla="*/ 1910687 w 4032913"/>
              <a:gd name="connsiteY169" fmla="*/ 1249428 h 2955398"/>
              <a:gd name="connsiteX170" fmla="*/ 1931158 w 4032913"/>
              <a:gd name="connsiteY170" fmla="*/ 1188013 h 2955398"/>
              <a:gd name="connsiteX171" fmla="*/ 1937982 w 4032913"/>
              <a:gd name="connsiteY171" fmla="*/ 1167542 h 2955398"/>
              <a:gd name="connsiteX172" fmla="*/ 1931158 w 4032913"/>
              <a:gd name="connsiteY172" fmla="*/ 1085655 h 2955398"/>
              <a:gd name="connsiteX173" fmla="*/ 1924334 w 4032913"/>
              <a:gd name="connsiteY173" fmla="*/ 1058359 h 2955398"/>
              <a:gd name="connsiteX174" fmla="*/ 1917510 w 4032913"/>
              <a:gd name="connsiteY174" fmla="*/ 1017416 h 2955398"/>
              <a:gd name="connsiteX175" fmla="*/ 1910687 w 4032913"/>
              <a:gd name="connsiteY175" fmla="*/ 928706 h 2955398"/>
              <a:gd name="connsiteX176" fmla="*/ 1903863 w 4032913"/>
              <a:gd name="connsiteY176" fmla="*/ 880939 h 2955398"/>
              <a:gd name="connsiteX177" fmla="*/ 1917510 w 4032913"/>
              <a:gd name="connsiteY177" fmla="*/ 567040 h 2955398"/>
              <a:gd name="connsiteX178" fmla="*/ 1931158 w 4032913"/>
              <a:gd name="connsiteY178" fmla="*/ 485153 h 2955398"/>
              <a:gd name="connsiteX179" fmla="*/ 1924334 w 4032913"/>
              <a:gd name="connsiteY179" fmla="*/ 198550 h 2955398"/>
              <a:gd name="connsiteX180" fmla="*/ 1917510 w 4032913"/>
              <a:gd name="connsiteY180" fmla="*/ 178079 h 2955398"/>
              <a:gd name="connsiteX181" fmla="*/ 1890215 w 4032913"/>
              <a:gd name="connsiteY181" fmla="*/ 143959 h 2955398"/>
              <a:gd name="connsiteX182" fmla="*/ 1869743 w 4032913"/>
              <a:gd name="connsiteY182" fmla="*/ 130312 h 2955398"/>
              <a:gd name="connsiteX183" fmla="*/ 1856096 w 4032913"/>
              <a:gd name="connsiteY183" fmla="*/ 109840 h 2955398"/>
              <a:gd name="connsiteX184" fmla="*/ 1835624 w 4032913"/>
              <a:gd name="connsiteY184" fmla="*/ 96192 h 2955398"/>
              <a:gd name="connsiteX185" fmla="*/ 1801504 w 4032913"/>
              <a:gd name="connsiteY185" fmla="*/ 75721 h 2955398"/>
              <a:gd name="connsiteX186" fmla="*/ 1767385 w 4032913"/>
              <a:gd name="connsiteY186" fmla="*/ 68897 h 2955398"/>
              <a:gd name="connsiteX187" fmla="*/ 1746913 w 4032913"/>
              <a:gd name="connsiteY187" fmla="*/ 62073 h 2955398"/>
              <a:gd name="connsiteX188" fmla="*/ 1719618 w 4032913"/>
              <a:gd name="connsiteY188" fmla="*/ 48425 h 2955398"/>
              <a:gd name="connsiteX189" fmla="*/ 1692322 w 4032913"/>
              <a:gd name="connsiteY189" fmla="*/ 41601 h 2955398"/>
              <a:gd name="connsiteX190" fmla="*/ 1671851 w 4032913"/>
              <a:gd name="connsiteY190" fmla="*/ 34777 h 2955398"/>
              <a:gd name="connsiteX191" fmla="*/ 1630907 w 4032913"/>
              <a:gd name="connsiteY191" fmla="*/ 27953 h 2955398"/>
              <a:gd name="connsiteX192" fmla="*/ 1610436 w 4032913"/>
              <a:gd name="connsiteY192" fmla="*/ 21130 h 2955398"/>
              <a:gd name="connsiteX193" fmla="*/ 1494430 w 4032913"/>
              <a:gd name="connsiteY193" fmla="*/ 658 h 295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4032913" h="2955398">
                <a:moveTo>
                  <a:pt x="1494430" y="658"/>
                </a:moveTo>
                <a:cubicBezTo>
                  <a:pt x="1453487" y="-1617"/>
                  <a:pt x="1407746" y="2326"/>
                  <a:pt x="1364776" y="7482"/>
                </a:cubicBezTo>
                <a:cubicBezTo>
                  <a:pt x="1351682" y="9053"/>
                  <a:pt x="1320144" y="23757"/>
                  <a:pt x="1303361" y="27953"/>
                </a:cubicBezTo>
                <a:cubicBezTo>
                  <a:pt x="1183751" y="57856"/>
                  <a:pt x="1305727" y="25878"/>
                  <a:pt x="1207827" y="55249"/>
                </a:cubicBezTo>
                <a:cubicBezTo>
                  <a:pt x="1122156" y="80951"/>
                  <a:pt x="1228847" y="45967"/>
                  <a:pt x="1160060" y="68897"/>
                </a:cubicBezTo>
                <a:cubicBezTo>
                  <a:pt x="1153236" y="75721"/>
                  <a:pt x="1147002" y="83190"/>
                  <a:pt x="1139588" y="89368"/>
                </a:cubicBezTo>
                <a:cubicBezTo>
                  <a:pt x="1133287" y="94618"/>
                  <a:pt x="1123463" y="96061"/>
                  <a:pt x="1119116" y="103016"/>
                </a:cubicBezTo>
                <a:cubicBezTo>
                  <a:pt x="1111492" y="115215"/>
                  <a:pt x="1105469" y="143959"/>
                  <a:pt x="1105469" y="143959"/>
                </a:cubicBezTo>
                <a:cubicBezTo>
                  <a:pt x="1102569" y="161357"/>
                  <a:pt x="1091164" y="226356"/>
                  <a:pt x="1091821" y="239494"/>
                </a:cubicBezTo>
                <a:cubicBezTo>
                  <a:pt x="1093203" y="267131"/>
                  <a:pt x="1098063" y="294718"/>
                  <a:pt x="1105469" y="321380"/>
                </a:cubicBezTo>
                <a:cubicBezTo>
                  <a:pt x="1109553" y="336082"/>
                  <a:pt x="1119743" y="348380"/>
                  <a:pt x="1125940" y="362324"/>
                </a:cubicBezTo>
                <a:cubicBezTo>
                  <a:pt x="1128861" y="368897"/>
                  <a:pt x="1127678" y="377709"/>
                  <a:pt x="1132764" y="382795"/>
                </a:cubicBezTo>
                <a:cubicBezTo>
                  <a:pt x="1160851" y="410882"/>
                  <a:pt x="1173537" y="410864"/>
                  <a:pt x="1207827" y="416915"/>
                </a:cubicBezTo>
                <a:lnTo>
                  <a:pt x="1289713" y="430562"/>
                </a:lnTo>
                <a:cubicBezTo>
                  <a:pt x="1303361" y="435111"/>
                  <a:pt x="1316877" y="440076"/>
                  <a:pt x="1330657" y="444210"/>
                </a:cubicBezTo>
                <a:cubicBezTo>
                  <a:pt x="1339640" y="446905"/>
                  <a:pt x="1349332" y="447340"/>
                  <a:pt x="1357952" y="451034"/>
                </a:cubicBezTo>
                <a:cubicBezTo>
                  <a:pt x="1365490" y="454265"/>
                  <a:pt x="1371088" y="461014"/>
                  <a:pt x="1378424" y="464682"/>
                </a:cubicBezTo>
                <a:cubicBezTo>
                  <a:pt x="1384858" y="467899"/>
                  <a:pt x="1392072" y="469231"/>
                  <a:pt x="1398896" y="471506"/>
                </a:cubicBezTo>
                <a:lnTo>
                  <a:pt x="1439839" y="526097"/>
                </a:lnTo>
                <a:cubicBezTo>
                  <a:pt x="1444475" y="532278"/>
                  <a:pt x="1468969" y="563887"/>
                  <a:pt x="1473958" y="573864"/>
                </a:cubicBezTo>
                <a:cubicBezTo>
                  <a:pt x="1500008" y="625964"/>
                  <a:pt x="1451754" y="555634"/>
                  <a:pt x="1501254" y="621631"/>
                </a:cubicBezTo>
                <a:cubicBezTo>
                  <a:pt x="1503529" y="633004"/>
                  <a:pt x="1505562" y="644428"/>
                  <a:pt x="1508078" y="655750"/>
                </a:cubicBezTo>
                <a:cubicBezTo>
                  <a:pt x="1510113" y="664905"/>
                  <a:pt x="1514902" y="673667"/>
                  <a:pt x="1514902" y="683046"/>
                </a:cubicBezTo>
                <a:cubicBezTo>
                  <a:pt x="1514902" y="769512"/>
                  <a:pt x="1513472" y="856056"/>
                  <a:pt x="1508078" y="942353"/>
                </a:cubicBezTo>
                <a:cubicBezTo>
                  <a:pt x="1506631" y="965505"/>
                  <a:pt x="1497711" y="987628"/>
                  <a:pt x="1494430" y="1010592"/>
                </a:cubicBezTo>
                <a:cubicBezTo>
                  <a:pt x="1488406" y="1052757"/>
                  <a:pt x="1474890" y="1151095"/>
                  <a:pt x="1467134" y="1174365"/>
                </a:cubicBezTo>
                <a:lnTo>
                  <a:pt x="1453487" y="1215309"/>
                </a:lnTo>
                <a:cubicBezTo>
                  <a:pt x="1446457" y="1285609"/>
                  <a:pt x="1449013" y="1282462"/>
                  <a:pt x="1433015" y="1351786"/>
                </a:cubicBezTo>
                <a:cubicBezTo>
                  <a:pt x="1431398" y="1358795"/>
                  <a:pt x="1429408" y="1365824"/>
                  <a:pt x="1426191" y="1372258"/>
                </a:cubicBezTo>
                <a:cubicBezTo>
                  <a:pt x="1413484" y="1397672"/>
                  <a:pt x="1410937" y="1390563"/>
                  <a:pt x="1392072" y="1413201"/>
                </a:cubicBezTo>
                <a:cubicBezTo>
                  <a:pt x="1358812" y="1453113"/>
                  <a:pt x="1403433" y="1414917"/>
                  <a:pt x="1351128" y="1454144"/>
                </a:cubicBezTo>
                <a:cubicBezTo>
                  <a:pt x="1346579" y="1460968"/>
                  <a:pt x="1343885" y="1469493"/>
                  <a:pt x="1337481" y="1474616"/>
                </a:cubicBezTo>
                <a:cubicBezTo>
                  <a:pt x="1331864" y="1479110"/>
                  <a:pt x="1323621" y="1478606"/>
                  <a:pt x="1317009" y="1481440"/>
                </a:cubicBezTo>
                <a:cubicBezTo>
                  <a:pt x="1307659" y="1485447"/>
                  <a:pt x="1299063" y="1491081"/>
                  <a:pt x="1289713" y="1495088"/>
                </a:cubicBezTo>
                <a:cubicBezTo>
                  <a:pt x="1283102" y="1497921"/>
                  <a:pt x="1275853" y="1499079"/>
                  <a:pt x="1269242" y="1501912"/>
                </a:cubicBezTo>
                <a:cubicBezTo>
                  <a:pt x="1259892" y="1505919"/>
                  <a:pt x="1251596" y="1512342"/>
                  <a:pt x="1241946" y="1515559"/>
                </a:cubicBezTo>
                <a:cubicBezTo>
                  <a:pt x="1224151" y="1521490"/>
                  <a:pt x="1205149" y="1523275"/>
                  <a:pt x="1187355" y="1529207"/>
                </a:cubicBezTo>
                <a:cubicBezTo>
                  <a:pt x="1180531" y="1531482"/>
                  <a:pt x="1173317" y="1532814"/>
                  <a:pt x="1166884" y="1536031"/>
                </a:cubicBezTo>
                <a:cubicBezTo>
                  <a:pt x="1159548" y="1539699"/>
                  <a:pt x="1153533" y="1545610"/>
                  <a:pt x="1146412" y="1549679"/>
                </a:cubicBezTo>
                <a:cubicBezTo>
                  <a:pt x="1137580" y="1554726"/>
                  <a:pt x="1127948" y="1558280"/>
                  <a:pt x="1119116" y="1563327"/>
                </a:cubicBezTo>
                <a:cubicBezTo>
                  <a:pt x="1111996" y="1567396"/>
                  <a:pt x="1105980" y="1573306"/>
                  <a:pt x="1098645" y="1576974"/>
                </a:cubicBezTo>
                <a:cubicBezTo>
                  <a:pt x="1080810" y="1585891"/>
                  <a:pt x="1054114" y="1592210"/>
                  <a:pt x="1037230" y="1604270"/>
                </a:cubicBezTo>
                <a:cubicBezTo>
                  <a:pt x="972686" y="1650374"/>
                  <a:pt x="1064262" y="1600991"/>
                  <a:pt x="989463" y="1638389"/>
                </a:cubicBezTo>
                <a:cubicBezTo>
                  <a:pt x="956814" y="1687362"/>
                  <a:pt x="973766" y="1667734"/>
                  <a:pt x="941696" y="1699804"/>
                </a:cubicBezTo>
                <a:cubicBezTo>
                  <a:pt x="946245" y="1715726"/>
                  <a:pt x="949193" y="1732196"/>
                  <a:pt x="955343" y="1747571"/>
                </a:cubicBezTo>
                <a:cubicBezTo>
                  <a:pt x="965274" y="1772398"/>
                  <a:pt x="997135" y="1789788"/>
                  <a:pt x="1009934" y="1808986"/>
                </a:cubicBezTo>
                <a:lnTo>
                  <a:pt x="1023582" y="1829458"/>
                </a:lnTo>
                <a:cubicBezTo>
                  <a:pt x="1025857" y="1843106"/>
                  <a:pt x="1027405" y="1856895"/>
                  <a:pt x="1030406" y="1870401"/>
                </a:cubicBezTo>
                <a:cubicBezTo>
                  <a:pt x="1031966" y="1877423"/>
                  <a:pt x="1037782" y="1883701"/>
                  <a:pt x="1037230" y="1890873"/>
                </a:cubicBezTo>
                <a:cubicBezTo>
                  <a:pt x="1035451" y="1914001"/>
                  <a:pt x="1031909" y="1937461"/>
                  <a:pt x="1023582" y="1959112"/>
                </a:cubicBezTo>
                <a:cubicBezTo>
                  <a:pt x="1020118" y="1968119"/>
                  <a:pt x="1010524" y="1973405"/>
                  <a:pt x="1003110" y="1979583"/>
                </a:cubicBezTo>
                <a:cubicBezTo>
                  <a:pt x="988639" y="1991642"/>
                  <a:pt x="972033" y="1998534"/>
                  <a:pt x="955343" y="2006879"/>
                </a:cubicBezTo>
                <a:cubicBezTo>
                  <a:pt x="955343" y="2006880"/>
                  <a:pt x="928049" y="2116061"/>
                  <a:pt x="928048" y="2116061"/>
                </a:cubicBezTo>
                <a:cubicBezTo>
                  <a:pt x="898679" y="2125851"/>
                  <a:pt x="914554" y="2121140"/>
                  <a:pt x="880281" y="2129709"/>
                </a:cubicBezTo>
                <a:lnTo>
                  <a:pt x="682388" y="2116061"/>
                </a:lnTo>
                <a:cubicBezTo>
                  <a:pt x="579734" y="2101396"/>
                  <a:pt x="677276" y="2100115"/>
                  <a:pt x="566382" y="2095589"/>
                </a:cubicBezTo>
                <a:cubicBezTo>
                  <a:pt x="475444" y="2091877"/>
                  <a:pt x="384412" y="2091040"/>
                  <a:pt x="293427" y="2088765"/>
                </a:cubicBezTo>
                <a:cubicBezTo>
                  <a:pt x="268406" y="2086491"/>
                  <a:pt x="243236" y="2085495"/>
                  <a:pt x="218364" y="2081942"/>
                </a:cubicBezTo>
                <a:cubicBezTo>
                  <a:pt x="211243" y="2080925"/>
                  <a:pt x="205086" y="2075118"/>
                  <a:pt x="197893" y="2075118"/>
                </a:cubicBezTo>
                <a:cubicBezTo>
                  <a:pt x="165967" y="2075118"/>
                  <a:pt x="134203" y="2079667"/>
                  <a:pt x="102358" y="2081942"/>
                </a:cubicBezTo>
                <a:cubicBezTo>
                  <a:pt x="97402" y="2082768"/>
                  <a:pt x="52143" y="2088122"/>
                  <a:pt x="40943" y="2095589"/>
                </a:cubicBezTo>
                <a:cubicBezTo>
                  <a:pt x="29625" y="2103134"/>
                  <a:pt x="13118" y="2123946"/>
                  <a:pt x="6824" y="2136533"/>
                </a:cubicBezTo>
                <a:cubicBezTo>
                  <a:pt x="3607" y="2142966"/>
                  <a:pt x="2275" y="2150180"/>
                  <a:pt x="0" y="2157004"/>
                </a:cubicBezTo>
                <a:cubicBezTo>
                  <a:pt x="2275" y="2195673"/>
                  <a:pt x="2209" y="2234550"/>
                  <a:pt x="6824" y="2273010"/>
                </a:cubicBezTo>
                <a:cubicBezTo>
                  <a:pt x="7716" y="2280442"/>
                  <a:pt x="27000" y="2356679"/>
                  <a:pt x="34119" y="2368544"/>
                </a:cubicBezTo>
                <a:lnTo>
                  <a:pt x="54591" y="2402664"/>
                </a:lnTo>
                <a:cubicBezTo>
                  <a:pt x="68793" y="2459472"/>
                  <a:pt x="51500" y="2403305"/>
                  <a:pt x="75063" y="2450431"/>
                </a:cubicBezTo>
                <a:cubicBezTo>
                  <a:pt x="78280" y="2456865"/>
                  <a:pt x="79911" y="2463987"/>
                  <a:pt x="81887" y="2470903"/>
                </a:cubicBezTo>
                <a:cubicBezTo>
                  <a:pt x="84463" y="2479920"/>
                  <a:pt x="84516" y="2489810"/>
                  <a:pt x="88710" y="2498198"/>
                </a:cubicBezTo>
                <a:cubicBezTo>
                  <a:pt x="93796" y="2508371"/>
                  <a:pt x="102571" y="2516239"/>
                  <a:pt x="109182" y="2525494"/>
                </a:cubicBezTo>
                <a:cubicBezTo>
                  <a:pt x="122562" y="2544226"/>
                  <a:pt x="120824" y="2549979"/>
                  <a:pt x="143302" y="2559613"/>
                </a:cubicBezTo>
                <a:cubicBezTo>
                  <a:pt x="151922" y="2563307"/>
                  <a:pt x="161370" y="2564759"/>
                  <a:pt x="170597" y="2566437"/>
                </a:cubicBezTo>
                <a:cubicBezTo>
                  <a:pt x="229432" y="2577134"/>
                  <a:pt x="268003" y="2576181"/>
                  <a:pt x="334370" y="2580085"/>
                </a:cubicBezTo>
                <a:cubicBezTo>
                  <a:pt x="343469" y="2582360"/>
                  <a:pt x="352330" y="2586020"/>
                  <a:pt x="361666" y="2586909"/>
                </a:cubicBezTo>
                <a:cubicBezTo>
                  <a:pt x="490198" y="2599150"/>
                  <a:pt x="516427" y="2592298"/>
                  <a:pt x="661916" y="2586909"/>
                </a:cubicBezTo>
                <a:cubicBezTo>
                  <a:pt x="671015" y="2584634"/>
                  <a:pt x="680430" y="2583378"/>
                  <a:pt x="689212" y="2580085"/>
                </a:cubicBezTo>
                <a:cubicBezTo>
                  <a:pt x="698737" y="2576513"/>
                  <a:pt x="706693" y="2569114"/>
                  <a:pt x="716507" y="2566437"/>
                </a:cubicBezTo>
                <a:cubicBezTo>
                  <a:pt x="732025" y="2562205"/>
                  <a:pt x="748450" y="2562490"/>
                  <a:pt x="764275" y="2559613"/>
                </a:cubicBezTo>
                <a:cubicBezTo>
                  <a:pt x="773502" y="2557935"/>
                  <a:pt x="782472" y="2555064"/>
                  <a:pt x="791570" y="2552789"/>
                </a:cubicBezTo>
                <a:cubicBezTo>
                  <a:pt x="839337" y="2555064"/>
                  <a:pt x="887216" y="2555642"/>
                  <a:pt x="934872" y="2559613"/>
                </a:cubicBezTo>
                <a:cubicBezTo>
                  <a:pt x="942040" y="2560210"/>
                  <a:pt x="949726" y="2561944"/>
                  <a:pt x="955343" y="2566437"/>
                </a:cubicBezTo>
                <a:cubicBezTo>
                  <a:pt x="961747" y="2571560"/>
                  <a:pt x="963740" y="2580609"/>
                  <a:pt x="968991" y="2586909"/>
                </a:cubicBezTo>
                <a:cubicBezTo>
                  <a:pt x="975169" y="2594323"/>
                  <a:pt x="982639" y="2600556"/>
                  <a:pt x="989463" y="2607380"/>
                </a:cubicBezTo>
                <a:cubicBezTo>
                  <a:pt x="1003665" y="2664189"/>
                  <a:pt x="986372" y="2608022"/>
                  <a:pt x="1009934" y="2655147"/>
                </a:cubicBezTo>
                <a:cubicBezTo>
                  <a:pt x="1015388" y="2666056"/>
                  <a:pt x="1020666" y="2692711"/>
                  <a:pt x="1023582" y="2702915"/>
                </a:cubicBezTo>
                <a:cubicBezTo>
                  <a:pt x="1025558" y="2709831"/>
                  <a:pt x="1025913" y="2717769"/>
                  <a:pt x="1030406" y="2723386"/>
                </a:cubicBezTo>
                <a:cubicBezTo>
                  <a:pt x="1035529" y="2729790"/>
                  <a:pt x="1044054" y="2732485"/>
                  <a:pt x="1050878" y="2737034"/>
                </a:cubicBezTo>
                <a:cubicBezTo>
                  <a:pt x="1055427" y="2743858"/>
                  <a:pt x="1058726" y="2751707"/>
                  <a:pt x="1064525" y="2757506"/>
                </a:cubicBezTo>
                <a:cubicBezTo>
                  <a:pt x="1077752" y="2770733"/>
                  <a:pt x="1088821" y="2772428"/>
                  <a:pt x="1105469" y="2777977"/>
                </a:cubicBezTo>
                <a:cubicBezTo>
                  <a:pt x="1137947" y="2799630"/>
                  <a:pt x="1113177" y="2786431"/>
                  <a:pt x="1153236" y="2798449"/>
                </a:cubicBezTo>
                <a:cubicBezTo>
                  <a:pt x="1163196" y="2801437"/>
                  <a:pt x="1206222" y="2817491"/>
                  <a:pt x="1221475" y="2818921"/>
                </a:cubicBezTo>
                <a:cubicBezTo>
                  <a:pt x="1285048" y="2824881"/>
                  <a:pt x="1348854" y="2828019"/>
                  <a:pt x="1412543" y="2832568"/>
                </a:cubicBezTo>
                <a:cubicBezTo>
                  <a:pt x="1463998" y="2849720"/>
                  <a:pt x="1402570" y="2824589"/>
                  <a:pt x="1446663" y="2859864"/>
                </a:cubicBezTo>
                <a:cubicBezTo>
                  <a:pt x="1452280" y="2864357"/>
                  <a:pt x="1460701" y="2863471"/>
                  <a:pt x="1467134" y="2866688"/>
                </a:cubicBezTo>
                <a:cubicBezTo>
                  <a:pt x="1474470" y="2870356"/>
                  <a:pt x="1480111" y="2877005"/>
                  <a:pt x="1487606" y="2880336"/>
                </a:cubicBezTo>
                <a:cubicBezTo>
                  <a:pt x="1500752" y="2886179"/>
                  <a:pt x="1514901" y="2889434"/>
                  <a:pt x="1528549" y="2893983"/>
                </a:cubicBezTo>
                <a:cubicBezTo>
                  <a:pt x="1535373" y="2896258"/>
                  <a:pt x="1543036" y="2896817"/>
                  <a:pt x="1549021" y="2900807"/>
                </a:cubicBezTo>
                <a:cubicBezTo>
                  <a:pt x="1579143" y="2920889"/>
                  <a:pt x="1561451" y="2912847"/>
                  <a:pt x="1603612" y="2921279"/>
                </a:cubicBezTo>
                <a:cubicBezTo>
                  <a:pt x="1610436" y="2925828"/>
                  <a:pt x="1616748" y="2931259"/>
                  <a:pt x="1624084" y="2934927"/>
                </a:cubicBezTo>
                <a:cubicBezTo>
                  <a:pt x="1630517" y="2938144"/>
                  <a:pt x="1637944" y="2938917"/>
                  <a:pt x="1644555" y="2941750"/>
                </a:cubicBezTo>
                <a:cubicBezTo>
                  <a:pt x="1653905" y="2945757"/>
                  <a:pt x="1662752" y="2950849"/>
                  <a:pt x="1671851" y="2955398"/>
                </a:cubicBezTo>
                <a:lnTo>
                  <a:pt x="1705970" y="2948574"/>
                </a:lnTo>
                <a:cubicBezTo>
                  <a:pt x="1719583" y="2946099"/>
                  <a:pt x="1733910" y="2946478"/>
                  <a:pt x="1746913" y="2941750"/>
                </a:cubicBezTo>
                <a:cubicBezTo>
                  <a:pt x="1759378" y="2937217"/>
                  <a:pt x="1769170" y="2927210"/>
                  <a:pt x="1781033" y="2921279"/>
                </a:cubicBezTo>
                <a:cubicBezTo>
                  <a:pt x="1797834" y="2912879"/>
                  <a:pt x="1826719" y="2910252"/>
                  <a:pt x="1842448" y="2907631"/>
                </a:cubicBezTo>
                <a:lnTo>
                  <a:pt x="2047164" y="2914455"/>
                </a:lnTo>
                <a:cubicBezTo>
                  <a:pt x="2069995" y="2915597"/>
                  <a:pt x="2092543" y="2921279"/>
                  <a:pt x="2115403" y="2921279"/>
                </a:cubicBezTo>
                <a:cubicBezTo>
                  <a:pt x="2201869" y="2921279"/>
                  <a:pt x="2288274" y="2916730"/>
                  <a:pt x="2374710" y="2914455"/>
                </a:cubicBezTo>
                <a:cubicBezTo>
                  <a:pt x="2402006" y="2912180"/>
                  <a:pt x="2429447" y="2911251"/>
                  <a:pt x="2456597" y="2907631"/>
                </a:cubicBezTo>
                <a:cubicBezTo>
                  <a:pt x="2463727" y="2906680"/>
                  <a:pt x="2475093" y="2907723"/>
                  <a:pt x="2477069" y="2900807"/>
                </a:cubicBezTo>
                <a:cubicBezTo>
                  <a:pt x="2480870" y="2887503"/>
                  <a:pt x="2474221" y="2873116"/>
                  <a:pt x="2470245" y="2859864"/>
                </a:cubicBezTo>
                <a:cubicBezTo>
                  <a:pt x="2467322" y="2850120"/>
                  <a:pt x="2461146" y="2841667"/>
                  <a:pt x="2456597" y="2832568"/>
                </a:cubicBezTo>
                <a:cubicBezTo>
                  <a:pt x="2458872" y="2777977"/>
                  <a:pt x="2455414" y="2722843"/>
                  <a:pt x="2463421" y="2668795"/>
                </a:cubicBezTo>
                <a:cubicBezTo>
                  <a:pt x="2464929" y="2658617"/>
                  <a:pt x="2496908" y="2640002"/>
                  <a:pt x="2504364" y="2634676"/>
                </a:cubicBezTo>
                <a:cubicBezTo>
                  <a:pt x="2575072" y="2584169"/>
                  <a:pt x="2478513" y="2649635"/>
                  <a:pt x="2572603" y="2586909"/>
                </a:cubicBezTo>
                <a:cubicBezTo>
                  <a:pt x="2579427" y="2582360"/>
                  <a:pt x="2585118" y="2575250"/>
                  <a:pt x="2593075" y="2573261"/>
                </a:cubicBezTo>
                <a:cubicBezTo>
                  <a:pt x="2602173" y="2570986"/>
                  <a:pt x="2611473" y="2569403"/>
                  <a:pt x="2620370" y="2566437"/>
                </a:cubicBezTo>
                <a:cubicBezTo>
                  <a:pt x="2802894" y="2505594"/>
                  <a:pt x="2530144" y="2548861"/>
                  <a:pt x="3016155" y="2539142"/>
                </a:cubicBezTo>
                <a:cubicBezTo>
                  <a:pt x="3163923" y="2515810"/>
                  <a:pt x="3102393" y="2524097"/>
                  <a:pt x="3200400" y="2511846"/>
                </a:cubicBezTo>
                <a:lnTo>
                  <a:pt x="3425588" y="2518670"/>
                </a:lnTo>
                <a:cubicBezTo>
                  <a:pt x="3459753" y="2520094"/>
                  <a:pt x="3494095" y="2520658"/>
                  <a:pt x="3527946" y="2525494"/>
                </a:cubicBezTo>
                <a:cubicBezTo>
                  <a:pt x="3577241" y="2532536"/>
                  <a:pt x="3556594" y="2536406"/>
                  <a:pt x="3589361" y="2552789"/>
                </a:cubicBezTo>
                <a:cubicBezTo>
                  <a:pt x="3595795" y="2556006"/>
                  <a:pt x="3603399" y="2556396"/>
                  <a:pt x="3609833" y="2559613"/>
                </a:cubicBezTo>
                <a:cubicBezTo>
                  <a:pt x="3702790" y="2606093"/>
                  <a:pt x="3591250" y="2554844"/>
                  <a:pt x="3671248" y="2600556"/>
                </a:cubicBezTo>
                <a:cubicBezTo>
                  <a:pt x="3677493" y="2604125"/>
                  <a:pt x="3685286" y="2604163"/>
                  <a:pt x="3691719" y="2607380"/>
                </a:cubicBezTo>
                <a:cubicBezTo>
                  <a:pt x="3703582" y="2613312"/>
                  <a:pt x="3713976" y="2621920"/>
                  <a:pt x="3725839" y="2627852"/>
                </a:cubicBezTo>
                <a:cubicBezTo>
                  <a:pt x="3732272" y="2631069"/>
                  <a:pt x="3739877" y="2631459"/>
                  <a:pt x="3746310" y="2634676"/>
                </a:cubicBezTo>
                <a:cubicBezTo>
                  <a:pt x="3753646" y="2638344"/>
                  <a:pt x="3759446" y="2644656"/>
                  <a:pt x="3766782" y="2648324"/>
                </a:cubicBezTo>
                <a:cubicBezTo>
                  <a:pt x="3776566" y="2653216"/>
                  <a:pt x="3805811" y="2659786"/>
                  <a:pt x="3814549" y="2661971"/>
                </a:cubicBezTo>
                <a:cubicBezTo>
                  <a:pt x="3853218" y="2659696"/>
                  <a:pt x="3892209" y="2660625"/>
                  <a:pt x="3930555" y="2655147"/>
                </a:cubicBezTo>
                <a:cubicBezTo>
                  <a:pt x="3954492" y="2651728"/>
                  <a:pt x="3966876" y="2632517"/>
                  <a:pt x="3978322" y="2614204"/>
                </a:cubicBezTo>
                <a:cubicBezTo>
                  <a:pt x="3983713" y="2605578"/>
                  <a:pt x="3987963" y="2596259"/>
                  <a:pt x="3991970" y="2586909"/>
                </a:cubicBezTo>
                <a:cubicBezTo>
                  <a:pt x="3994804" y="2580297"/>
                  <a:pt x="3995577" y="2572871"/>
                  <a:pt x="3998794" y="2566437"/>
                </a:cubicBezTo>
                <a:cubicBezTo>
                  <a:pt x="4002462" y="2559101"/>
                  <a:pt x="4007893" y="2552789"/>
                  <a:pt x="4012442" y="2545965"/>
                </a:cubicBezTo>
                <a:cubicBezTo>
                  <a:pt x="4027383" y="2426439"/>
                  <a:pt x="4011815" y="2561586"/>
                  <a:pt x="4026090" y="2361721"/>
                </a:cubicBezTo>
                <a:cubicBezTo>
                  <a:pt x="4027557" y="2341176"/>
                  <a:pt x="4030639" y="2320778"/>
                  <a:pt x="4032913" y="2300306"/>
                </a:cubicBezTo>
                <a:cubicBezTo>
                  <a:pt x="4030639" y="2277560"/>
                  <a:pt x="4029566" y="2254661"/>
                  <a:pt x="4026090" y="2232067"/>
                </a:cubicBezTo>
                <a:cubicBezTo>
                  <a:pt x="4024996" y="2224958"/>
                  <a:pt x="4021242" y="2218511"/>
                  <a:pt x="4019266" y="2211595"/>
                </a:cubicBezTo>
                <a:cubicBezTo>
                  <a:pt x="4016690" y="2202577"/>
                  <a:pt x="4014476" y="2193455"/>
                  <a:pt x="4012442" y="2184300"/>
                </a:cubicBezTo>
                <a:cubicBezTo>
                  <a:pt x="4009926" y="2172978"/>
                  <a:pt x="4009782" y="2161005"/>
                  <a:pt x="4005618" y="2150180"/>
                </a:cubicBezTo>
                <a:cubicBezTo>
                  <a:pt x="3998315" y="2131191"/>
                  <a:pt x="3984755" y="2114890"/>
                  <a:pt x="3978322" y="2095589"/>
                </a:cubicBezTo>
                <a:cubicBezTo>
                  <a:pt x="3969927" y="2070400"/>
                  <a:pt x="3970366" y="2066782"/>
                  <a:pt x="3951027" y="2040998"/>
                </a:cubicBezTo>
                <a:cubicBezTo>
                  <a:pt x="3945237" y="2033278"/>
                  <a:pt x="3938585" y="2025880"/>
                  <a:pt x="3930555" y="2020527"/>
                </a:cubicBezTo>
                <a:cubicBezTo>
                  <a:pt x="3924570" y="2016537"/>
                  <a:pt x="3916517" y="2016920"/>
                  <a:pt x="3910084" y="2013703"/>
                </a:cubicBezTo>
                <a:cubicBezTo>
                  <a:pt x="3866260" y="1991791"/>
                  <a:pt x="3916881" y="2005296"/>
                  <a:pt x="3855493" y="1986407"/>
                </a:cubicBezTo>
                <a:cubicBezTo>
                  <a:pt x="3837565" y="1980891"/>
                  <a:pt x="3818697" y="1978690"/>
                  <a:pt x="3800902" y="1972759"/>
                </a:cubicBezTo>
                <a:cubicBezTo>
                  <a:pt x="3794078" y="1970485"/>
                  <a:pt x="3787041" y="1968769"/>
                  <a:pt x="3780430" y="1965936"/>
                </a:cubicBezTo>
                <a:cubicBezTo>
                  <a:pt x="3749369" y="1952625"/>
                  <a:pt x="3755574" y="1947985"/>
                  <a:pt x="3719015" y="1945464"/>
                </a:cubicBezTo>
                <a:cubicBezTo>
                  <a:pt x="3664506" y="1941705"/>
                  <a:pt x="3609833" y="1940915"/>
                  <a:pt x="3555242" y="1938640"/>
                </a:cubicBezTo>
                <a:cubicBezTo>
                  <a:pt x="3543869" y="1936365"/>
                  <a:pt x="3532721" y="1931816"/>
                  <a:pt x="3521122" y="1931816"/>
                </a:cubicBezTo>
                <a:cubicBezTo>
                  <a:pt x="3399725" y="1931816"/>
                  <a:pt x="3391193" y="1934409"/>
                  <a:pt x="3302758" y="1945464"/>
                </a:cubicBezTo>
                <a:lnTo>
                  <a:pt x="3186752" y="1931816"/>
                </a:lnTo>
                <a:cubicBezTo>
                  <a:pt x="3170792" y="1929821"/>
                  <a:pt x="3154757" y="1928146"/>
                  <a:pt x="3138985" y="1924992"/>
                </a:cubicBezTo>
                <a:cubicBezTo>
                  <a:pt x="3131932" y="1923581"/>
                  <a:pt x="3125670" y="1918884"/>
                  <a:pt x="3118513" y="1918168"/>
                </a:cubicBezTo>
                <a:cubicBezTo>
                  <a:pt x="3079970" y="1914314"/>
                  <a:pt x="3041176" y="1913619"/>
                  <a:pt x="3002507" y="1911344"/>
                </a:cubicBezTo>
                <a:lnTo>
                  <a:pt x="2722728" y="1924992"/>
                </a:lnTo>
                <a:cubicBezTo>
                  <a:pt x="2708920" y="1925873"/>
                  <a:pt x="2695605" y="1931158"/>
                  <a:pt x="2681785" y="1931816"/>
                </a:cubicBezTo>
                <a:cubicBezTo>
                  <a:pt x="2599959" y="1935713"/>
                  <a:pt x="2518012" y="1936365"/>
                  <a:pt x="2436125" y="1938640"/>
                </a:cubicBezTo>
                <a:cubicBezTo>
                  <a:pt x="2340591" y="1934091"/>
                  <a:pt x="2244883" y="1932328"/>
                  <a:pt x="2149522" y="1924992"/>
                </a:cubicBezTo>
                <a:cubicBezTo>
                  <a:pt x="2126394" y="1923213"/>
                  <a:pt x="2104165" y="1915157"/>
                  <a:pt x="2081284" y="1911344"/>
                </a:cubicBezTo>
                <a:cubicBezTo>
                  <a:pt x="2031089" y="1902979"/>
                  <a:pt x="2053763" y="1907877"/>
                  <a:pt x="2013045" y="1897697"/>
                </a:cubicBezTo>
                <a:cubicBezTo>
                  <a:pt x="2003946" y="1884049"/>
                  <a:pt x="1990936" y="1872314"/>
                  <a:pt x="1985749" y="1856753"/>
                </a:cubicBezTo>
                <a:cubicBezTo>
                  <a:pt x="1976331" y="1828502"/>
                  <a:pt x="1982915" y="1842267"/>
                  <a:pt x="1965278" y="1815810"/>
                </a:cubicBezTo>
                <a:cubicBezTo>
                  <a:pt x="1963003" y="1806712"/>
                  <a:pt x="1961747" y="1797296"/>
                  <a:pt x="1958454" y="1788515"/>
                </a:cubicBezTo>
                <a:cubicBezTo>
                  <a:pt x="1954882" y="1778990"/>
                  <a:pt x="1948023" y="1770870"/>
                  <a:pt x="1944806" y="1761219"/>
                </a:cubicBezTo>
                <a:cubicBezTo>
                  <a:pt x="1938874" y="1743425"/>
                  <a:pt x="1931158" y="1706628"/>
                  <a:pt x="1931158" y="1706628"/>
                </a:cubicBezTo>
                <a:cubicBezTo>
                  <a:pt x="1928883" y="1679333"/>
                  <a:pt x="1927954" y="1651892"/>
                  <a:pt x="1924334" y="1624742"/>
                </a:cubicBezTo>
                <a:cubicBezTo>
                  <a:pt x="1923383" y="1617612"/>
                  <a:pt x="1919486" y="1611186"/>
                  <a:pt x="1917510" y="1604270"/>
                </a:cubicBezTo>
                <a:cubicBezTo>
                  <a:pt x="1914934" y="1595252"/>
                  <a:pt x="1912961" y="1586073"/>
                  <a:pt x="1910687" y="1576974"/>
                </a:cubicBezTo>
                <a:cubicBezTo>
                  <a:pt x="1902541" y="1438487"/>
                  <a:pt x="1897477" y="1412355"/>
                  <a:pt x="1910687" y="1249428"/>
                </a:cubicBezTo>
                <a:cubicBezTo>
                  <a:pt x="1910687" y="1249426"/>
                  <a:pt x="1927746" y="1198250"/>
                  <a:pt x="1931158" y="1188013"/>
                </a:cubicBezTo>
                <a:lnTo>
                  <a:pt x="1937982" y="1167542"/>
                </a:lnTo>
                <a:cubicBezTo>
                  <a:pt x="1935707" y="1140246"/>
                  <a:pt x="1934555" y="1112834"/>
                  <a:pt x="1931158" y="1085655"/>
                </a:cubicBezTo>
                <a:cubicBezTo>
                  <a:pt x="1929995" y="1076349"/>
                  <a:pt x="1926173" y="1067556"/>
                  <a:pt x="1924334" y="1058359"/>
                </a:cubicBezTo>
                <a:cubicBezTo>
                  <a:pt x="1921621" y="1044792"/>
                  <a:pt x="1919785" y="1031064"/>
                  <a:pt x="1917510" y="1017416"/>
                </a:cubicBezTo>
                <a:cubicBezTo>
                  <a:pt x="1915236" y="987846"/>
                  <a:pt x="1913638" y="958216"/>
                  <a:pt x="1910687" y="928706"/>
                </a:cubicBezTo>
                <a:cubicBezTo>
                  <a:pt x="1909087" y="912702"/>
                  <a:pt x="1903560" y="897020"/>
                  <a:pt x="1903863" y="880939"/>
                </a:cubicBezTo>
                <a:cubicBezTo>
                  <a:pt x="1905838" y="776226"/>
                  <a:pt x="1911806" y="671616"/>
                  <a:pt x="1917510" y="567040"/>
                </a:cubicBezTo>
                <a:cubicBezTo>
                  <a:pt x="1920491" y="512388"/>
                  <a:pt x="1919440" y="520307"/>
                  <a:pt x="1931158" y="485153"/>
                </a:cubicBezTo>
                <a:cubicBezTo>
                  <a:pt x="1928883" y="389619"/>
                  <a:pt x="1928577" y="294017"/>
                  <a:pt x="1924334" y="198550"/>
                </a:cubicBezTo>
                <a:cubicBezTo>
                  <a:pt x="1924015" y="191364"/>
                  <a:pt x="1921322" y="184179"/>
                  <a:pt x="1917510" y="178079"/>
                </a:cubicBezTo>
                <a:cubicBezTo>
                  <a:pt x="1909791" y="165728"/>
                  <a:pt x="1900514" y="154258"/>
                  <a:pt x="1890215" y="143959"/>
                </a:cubicBezTo>
                <a:cubicBezTo>
                  <a:pt x="1884416" y="138160"/>
                  <a:pt x="1876567" y="134861"/>
                  <a:pt x="1869743" y="130312"/>
                </a:cubicBezTo>
                <a:cubicBezTo>
                  <a:pt x="1865194" y="123488"/>
                  <a:pt x="1861895" y="115639"/>
                  <a:pt x="1856096" y="109840"/>
                </a:cubicBezTo>
                <a:cubicBezTo>
                  <a:pt x="1850297" y="104041"/>
                  <a:pt x="1842579" y="100539"/>
                  <a:pt x="1835624" y="96192"/>
                </a:cubicBezTo>
                <a:cubicBezTo>
                  <a:pt x="1824377" y="89163"/>
                  <a:pt x="1813819" y="80647"/>
                  <a:pt x="1801504" y="75721"/>
                </a:cubicBezTo>
                <a:cubicBezTo>
                  <a:pt x="1790735" y="71414"/>
                  <a:pt x="1778637" y="71710"/>
                  <a:pt x="1767385" y="68897"/>
                </a:cubicBezTo>
                <a:cubicBezTo>
                  <a:pt x="1760407" y="67152"/>
                  <a:pt x="1753525" y="64907"/>
                  <a:pt x="1746913" y="62073"/>
                </a:cubicBezTo>
                <a:cubicBezTo>
                  <a:pt x="1737563" y="58066"/>
                  <a:pt x="1729143" y="51997"/>
                  <a:pt x="1719618" y="48425"/>
                </a:cubicBezTo>
                <a:cubicBezTo>
                  <a:pt x="1710836" y="45132"/>
                  <a:pt x="1701340" y="44178"/>
                  <a:pt x="1692322" y="41601"/>
                </a:cubicBezTo>
                <a:cubicBezTo>
                  <a:pt x="1685406" y="39625"/>
                  <a:pt x="1678873" y="36337"/>
                  <a:pt x="1671851" y="34777"/>
                </a:cubicBezTo>
                <a:cubicBezTo>
                  <a:pt x="1658344" y="31775"/>
                  <a:pt x="1644414" y="30954"/>
                  <a:pt x="1630907" y="27953"/>
                </a:cubicBezTo>
                <a:cubicBezTo>
                  <a:pt x="1623886" y="26393"/>
                  <a:pt x="1617545" y="22224"/>
                  <a:pt x="1610436" y="21130"/>
                </a:cubicBezTo>
                <a:cubicBezTo>
                  <a:pt x="1557250" y="12948"/>
                  <a:pt x="1535373" y="2933"/>
                  <a:pt x="1494430" y="658"/>
                </a:cubicBezTo>
                <a:close/>
              </a:path>
            </a:pathLst>
          </a:custGeom>
          <a:solidFill>
            <a:srgbClr val="FFFF00">
              <a:alpha val="25000"/>
            </a:srgbClr>
          </a:solidFill>
          <a:ln w="12700">
            <a:solidFill>
              <a:srgbClr val="EBE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FC3625-93B9-46F4-BE86-3DF16A971D7A}"/>
              </a:ext>
            </a:extLst>
          </p:cNvPr>
          <p:cNvSpPr/>
          <p:nvPr/>
        </p:nvSpPr>
        <p:spPr>
          <a:xfrm>
            <a:off x="5454655" y="1004470"/>
            <a:ext cx="2478588" cy="1863057"/>
          </a:xfrm>
          <a:prstGeom prst="rect">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64111A-77D8-4ADC-81DE-5A69A7A74896}"/>
              </a:ext>
            </a:extLst>
          </p:cNvPr>
          <p:cNvSpPr/>
          <p:nvPr/>
        </p:nvSpPr>
        <p:spPr>
          <a:xfrm>
            <a:off x="3055204" y="1539667"/>
            <a:ext cx="1638698" cy="882826"/>
          </a:xfrm>
          <a:prstGeom prst="ellipse">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B034D5-24F4-41CB-9059-A201DF6C346A}"/>
              </a:ext>
            </a:extLst>
          </p:cNvPr>
          <p:cNvSpPr/>
          <p:nvPr/>
        </p:nvSpPr>
        <p:spPr>
          <a:xfrm>
            <a:off x="5451400" y="1007417"/>
            <a:ext cx="2478588" cy="1863057"/>
          </a:xfrm>
          <a:prstGeom prst="rect">
            <a:avLst/>
          </a:prstGeom>
          <a:solidFill>
            <a:srgbClr val="B5D1E6">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54E1327-8513-476C-90DD-8AFEE9614E8B}"/>
              </a:ext>
            </a:extLst>
          </p:cNvPr>
          <p:cNvSpPr/>
          <p:nvPr/>
        </p:nvSpPr>
        <p:spPr>
          <a:xfrm>
            <a:off x="3067174" y="1539667"/>
            <a:ext cx="1638698" cy="882826"/>
          </a:xfrm>
          <a:prstGeom prst="ellipse">
            <a:avLst/>
          </a:prstGeom>
          <a:solidFill>
            <a:srgbClr val="B5D1E6">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9BB0407-383B-4BF4-9893-BCEAFCFA0365}"/>
              </a:ext>
            </a:extLst>
          </p:cNvPr>
          <p:cNvSpPr>
            <a:spLocks noGrp="1"/>
          </p:cNvSpPr>
          <p:nvPr>
            <p:ph sz="half" idx="17"/>
          </p:nvPr>
        </p:nvSpPr>
        <p:spPr/>
        <p:txBody>
          <a:bodyPr/>
          <a:lstStyle/>
          <a:p>
            <a:r>
              <a:rPr lang="en-US" dirty="0"/>
              <a:t>Dealing with scientific figures is hard</a:t>
            </a:r>
            <a:endParaRPr lang="es-ES" dirty="0"/>
          </a:p>
        </p:txBody>
      </p:sp>
      <p:sp>
        <p:nvSpPr>
          <p:cNvPr id="3" name="Rectangle 2">
            <a:extLst>
              <a:ext uri="{FF2B5EF4-FFF2-40B4-BE49-F238E27FC236}">
                <a16:creationId xmlns:a16="http://schemas.microsoft.com/office/drawing/2014/main" id="{5B50DDEB-C54F-4964-BC24-C8BA4027AAC3}"/>
              </a:ext>
            </a:extLst>
          </p:cNvPr>
          <p:cNvSpPr/>
          <p:nvPr/>
        </p:nvSpPr>
        <p:spPr>
          <a:xfrm>
            <a:off x="237728" y="1339927"/>
            <a:ext cx="2601856" cy="584775"/>
          </a:xfrm>
          <a:prstGeom prst="rect">
            <a:avLst/>
          </a:prstGeom>
        </p:spPr>
        <p:txBody>
          <a:bodyPr wrap="square">
            <a:spAutoFit/>
          </a:bodyPr>
          <a:lstStyle/>
          <a:p>
            <a:r>
              <a:rPr lang="en-US" sz="1600" b="1" dirty="0">
                <a:solidFill>
                  <a:srgbClr val="FF0000"/>
                </a:solidFill>
              </a:rPr>
              <a:t>However, captions give us a lot of supporting evidence!</a:t>
            </a:r>
          </a:p>
        </p:txBody>
      </p:sp>
    </p:spTree>
    <p:extLst>
      <p:ext uri="{BB962C8B-B14F-4D97-AF65-F5344CB8AC3E}">
        <p14:creationId xmlns:p14="http://schemas.microsoft.com/office/powerpoint/2010/main" val="93332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animEffect transition="in" filter="fade">
                                      <p:cBhvr>
                                        <p:cTn id="45" dur="500"/>
                                        <p:tgtEl>
                                          <p:spTgt spid="7">
                                            <p:txEl>
                                              <p:pRg st="6" end="6"/>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500"/>
                                        <p:tgtEl>
                                          <p:spTgt spid="7">
                                            <p:txEl>
                                              <p:pRg st="7" end="7"/>
                                            </p:txEl>
                                          </p:spTgt>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xEl>
                                              <p:pRg st="9" end="9"/>
                                            </p:txEl>
                                          </p:spTgt>
                                        </p:tgtEl>
                                        <p:attrNameLst>
                                          <p:attrName>style.visibility</p:attrName>
                                        </p:attrNameLst>
                                      </p:cBhvr>
                                      <p:to>
                                        <p:strVal val="visible"/>
                                      </p:to>
                                    </p:set>
                                    <p:animEffect transition="in" filter="fade">
                                      <p:cBhvr>
                                        <p:cTn id="70" dur="500"/>
                                        <p:tgtEl>
                                          <p:spTgt spid="7">
                                            <p:txEl>
                                              <p:pRg st="9" end="9"/>
                                            </p:txEl>
                                          </p:spTgt>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7">
                                            <p:txEl>
                                              <p:pRg st="10" end="10"/>
                                            </p:txEl>
                                          </p:spTgt>
                                        </p:tgtEl>
                                        <p:attrNameLst>
                                          <p:attrName>style.visibility</p:attrName>
                                        </p:attrNameLst>
                                      </p:cBhvr>
                                      <p:to>
                                        <p:strVal val="visible"/>
                                      </p:to>
                                    </p:set>
                                    <p:animEffect transition="in" filter="fade">
                                      <p:cBhvr>
                                        <p:cTn id="74" dur="500"/>
                                        <p:tgtEl>
                                          <p:spTgt spid="7">
                                            <p:txEl>
                                              <p:pRg st="10" end="1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par>
                          <p:cTn id="83" fill="hold">
                            <p:stCondLst>
                              <p:cond delay="2000"/>
                            </p:stCondLst>
                            <p:childTnLst>
                              <p:par>
                                <p:cTn id="84" presetID="1" presetClass="entr" presetSubtype="0" fill="hold" grpId="0" nodeType="afterEffect">
                                  <p:stCondLst>
                                    <p:cond delay="0"/>
                                  </p:stCondLst>
                                  <p:childTnLst>
                                    <p:set>
                                      <p:cBhvr>
                                        <p:cTn id="85" dur="1" fill="hold">
                                          <p:stCondLst>
                                            <p:cond delay="0"/>
                                          </p:stCondLst>
                                        </p:cTn>
                                        <p:tgtEl>
                                          <p:spTgt spid="18"/>
                                        </p:tgtEl>
                                        <p:attrNameLst>
                                          <p:attrName>style.visibility</p:attrName>
                                        </p:attrNameLst>
                                      </p:cBhvr>
                                      <p:to>
                                        <p:strVal val="visible"/>
                                      </p:to>
                                    </p:set>
                                  </p:childTnLst>
                                </p:cTn>
                              </p:par>
                            </p:childTnLst>
                          </p:cTn>
                        </p:par>
                        <p:par>
                          <p:cTn id="86" fill="hold">
                            <p:stCondLst>
                              <p:cond delay="2000"/>
                            </p:stCondLst>
                            <p:childTnLst>
                              <p:par>
                                <p:cTn id="87" presetID="1" presetClass="entr" presetSubtype="0"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P spid="13" grpId="0" animBg="1"/>
      <p:bldP spid="18" grpId="0" animBg="1"/>
      <p:bldP spid="21" grpId="0" animBg="1"/>
      <p:bldP spid="22" grpId="0" animBg="1"/>
      <p:bldP spid="23" grpId="0" animBg="1"/>
      <p:bldP spid="27" grpId="0" animBg="1"/>
      <p:bldP spid="29" grpId="0" animBg="1"/>
      <p:bldP spid="30" grpId="0" animBg="1"/>
      <p:bldP spid="32"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123B9C-1A4A-4B3D-9073-A738BD857682}"/>
              </a:ext>
            </a:extLst>
          </p:cNvPr>
          <p:cNvSpPr>
            <a:spLocks noGrp="1"/>
          </p:cNvSpPr>
          <p:nvPr>
            <p:ph type="sldNum" sz="quarter" idx="4"/>
          </p:nvPr>
        </p:nvSpPr>
        <p:spPr/>
        <p:txBody>
          <a:bodyPr/>
          <a:lstStyle/>
          <a:p>
            <a:r>
              <a:rPr lang="it-IT" dirty="0"/>
              <a:t>							</a:t>
            </a:r>
            <a:fld id="{A5966B91-A095-42D1-A609-26FD12F997AA}" type="slidenum">
              <a:rPr lang="it-IT" smtClean="0"/>
              <a:pPr/>
              <a:t>4</a:t>
            </a:fld>
            <a:endParaRPr lang="it-IT" dirty="0"/>
          </a:p>
        </p:txBody>
      </p:sp>
      <p:sp>
        <p:nvSpPr>
          <p:cNvPr id="4" name="Content Placeholder 3">
            <a:extLst>
              <a:ext uri="{FF2B5EF4-FFF2-40B4-BE49-F238E27FC236}">
                <a16:creationId xmlns:a16="http://schemas.microsoft.com/office/drawing/2014/main" id="{AFCB5016-C13A-4E5E-8AE9-F5DE89F19A97}"/>
              </a:ext>
            </a:extLst>
          </p:cNvPr>
          <p:cNvSpPr>
            <a:spLocks noGrp="1"/>
          </p:cNvSpPr>
          <p:nvPr>
            <p:ph sz="half" idx="17"/>
          </p:nvPr>
        </p:nvSpPr>
        <p:spPr>
          <a:xfrm>
            <a:off x="-36512" y="267494"/>
            <a:ext cx="9120088" cy="635657"/>
          </a:xfrm>
        </p:spPr>
        <p:txBody>
          <a:bodyPr/>
          <a:lstStyle/>
          <a:p>
            <a:r>
              <a:rPr lang="en-US" dirty="0"/>
              <a:t>Figure-Caption Correspondence (FCC)</a:t>
            </a:r>
            <a:endParaRPr lang="es-ES" dirty="0"/>
          </a:p>
        </p:txBody>
      </p:sp>
      <p:pic>
        <p:nvPicPr>
          <p:cNvPr id="12" name="Picture 11">
            <a:extLst>
              <a:ext uri="{FF2B5EF4-FFF2-40B4-BE49-F238E27FC236}">
                <a16:creationId xmlns:a16="http://schemas.microsoft.com/office/drawing/2014/main" id="{8003C91E-5032-44A5-9FFC-10C54198D4F4}"/>
              </a:ext>
            </a:extLst>
          </p:cNvPr>
          <p:cNvPicPr>
            <a:picLocks noChangeAspect="1"/>
          </p:cNvPicPr>
          <p:nvPr/>
        </p:nvPicPr>
        <p:blipFill rotWithShape="1">
          <a:blip r:embed="rId3"/>
          <a:srcRect l="18500" t="67526" r="33324" b="12200"/>
          <a:stretch/>
        </p:blipFill>
        <p:spPr>
          <a:xfrm>
            <a:off x="2216860" y="3581386"/>
            <a:ext cx="3357245" cy="742269"/>
          </a:xfrm>
          <a:prstGeom prst="rect">
            <a:avLst/>
          </a:prstGeom>
          <a:ln w="6350">
            <a:noFill/>
          </a:ln>
        </p:spPr>
      </p:pic>
      <p:pic>
        <p:nvPicPr>
          <p:cNvPr id="40" name="Picture 39">
            <a:extLst>
              <a:ext uri="{FF2B5EF4-FFF2-40B4-BE49-F238E27FC236}">
                <a16:creationId xmlns:a16="http://schemas.microsoft.com/office/drawing/2014/main" id="{BABD26AB-EE95-4C80-917A-C9F506481344}"/>
              </a:ext>
            </a:extLst>
          </p:cNvPr>
          <p:cNvPicPr>
            <a:picLocks noChangeAspect="1"/>
          </p:cNvPicPr>
          <p:nvPr/>
        </p:nvPicPr>
        <p:blipFill rotWithShape="1">
          <a:blip r:embed="rId3"/>
          <a:srcRect l="18500" t="18416" r="36579" b="33230"/>
          <a:stretch/>
        </p:blipFill>
        <p:spPr>
          <a:xfrm>
            <a:off x="1916561" y="1173560"/>
            <a:ext cx="3663551" cy="2099970"/>
          </a:xfrm>
          <a:prstGeom prst="rect">
            <a:avLst/>
          </a:prstGeom>
          <a:ln w="6350">
            <a:noFill/>
          </a:ln>
        </p:spPr>
      </p:pic>
      <p:sp>
        <p:nvSpPr>
          <p:cNvPr id="41" name="Rectangle 40">
            <a:extLst>
              <a:ext uri="{FF2B5EF4-FFF2-40B4-BE49-F238E27FC236}">
                <a16:creationId xmlns:a16="http://schemas.microsoft.com/office/drawing/2014/main" id="{BE4DE567-7290-4300-A9D8-458494BBC4F5}"/>
              </a:ext>
            </a:extLst>
          </p:cNvPr>
          <p:cNvSpPr/>
          <p:nvPr/>
        </p:nvSpPr>
        <p:spPr>
          <a:xfrm>
            <a:off x="5794447" y="1419525"/>
            <a:ext cx="1252779" cy="756876"/>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Look</a:t>
            </a:r>
            <a:endParaRPr lang="es-ES" sz="1600" b="1" dirty="0">
              <a:solidFill>
                <a:srgbClr val="000000"/>
              </a:solidFill>
            </a:endParaRPr>
          </a:p>
        </p:txBody>
      </p:sp>
      <p:sp>
        <p:nvSpPr>
          <p:cNvPr id="42" name="Rectangle 41">
            <a:extLst>
              <a:ext uri="{FF2B5EF4-FFF2-40B4-BE49-F238E27FC236}">
                <a16:creationId xmlns:a16="http://schemas.microsoft.com/office/drawing/2014/main" id="{C20DD2C0-BF8D-4D07-9735-F7E7573DE6C8}"/>
              </a:ext>
            </a:extLst>
          </p:cNvPr>
          <p:cNvSpPr/>
          <p:nvPr/>
        </p:nvSpPr>
        <p:spPr>
          <a:xfrm>
            <a:off x="5788439" y="3543127"/>
            <a:ext cx="1252779" cy="756876"/>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Read</a:t>
            </a:r>
            <a:endParaRPr lang="es-ES" sz="1600" b="1" dirty="0">
              <a:solidFill>
                <a:srgbClr val="000000"/>
              </a:solidFill>
            </a:endParaRPr>
          </a:p>
        </p:txBody>
      </p:sp>
      <p:sp>
        <p:nvSpPr>
          <p:cNvPr id="43" name="Rectangle 42">
            <a:extLst>
              <a:ext uri="{FF2B5EF4-FFF2-40B4-BE49-F238E27FC236}">
                <a16:creationId xmlns:a16="http://schemas.microsoft.com/office/drawing/2014/main" id="{2826E898-FF40-4BBB-A43B-CB0247D1F472}"/>
              </a:ext>
            </a:extLst>
          </p:cNvPr>
          <p:cNvSpPr/>
          <p:nvPr/>
        </p:nvSpPr>
        <p:spPr>
          <a:xfrm>
            <a:off x="7240005" y="1755084"/>
            <a:ext cx="783285" cy="2218085"/>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Fusion </a:t>
            </a:r>
          </a:p>
        </p:txBody>
      </p:sp>
      <p:sp>
        <p:nvSpPr>
          <p:cNvPr id="44" name="TextBox 43">
            <a:extLst>
              <a:ext uri="{FF2B5EF4-FFF2-40B4-BE49-F238E27FC236}">
                <a16:creationId xmlns:a16="http://schemas.microsoft.com/office/drawing/2014/main" id="{15E37D27-0AF0-41F3-A3E0-AD7877464E70}"/>
              </a:ext>
            </a:extLst>
          </p:cNvPr>
          <p:cNvSpPr txBox="1"/>
          <p:nvPr/>
        </p:nvSpPr>
        <p:spPr>
          <a:xfrm>
            <a:off x="8172400" y="2690179"/>
            <a:ext cx="998863" cy="276999"/>
          </a:xfrm>
          <a:prstGeom prst="rect">
            <a:avLst/>
          </a:prstGeom>
          <a:noFill/>
        </p:spPr>
        <p:txBody>
          <a:bodyPr wrap="none" rtlCol="0">
            <a:spAutoFit/>
          </a:bodyPr>
          <a:lstStyle/>
          <a:p>
            <a:r>
              <a:rPr lang="en-US" sz="1200" b="1" i="1" dirty="0">
                <a:solidFill>
                  <a:srgbClr val="FF0000"/>
                </a:solidFill>
              </a:rPr>
              <a:t>Correspond?</a:t>
            </a:r>
            <a:endParaRPr lang="es-ES" sz="1200" b="1" i="1" dirty="0">
              <a:solidFill>
                <a:srgbClr val="FF0000"/>
              </a:solidFill>
            </a:endParaRPr>
          </a:p>
        </p:txBody>
      </p:sp>
      <p:sp>
        <p:nvSpPr>
          <p:cNvPr id="45" name="TextBox 44">
            <a:extLst>
              <a:ext uri="{FF2B5EF4-FFF2-40B4-BE49-F238E27FC236}">
                <a16:creationId xmlns:a16="http://schemas.microsoft.com/office/drawing/2014/main" id="{01DE5346-5E72-40A1-958F-0A16B373F3AF}"/>
              </a:ext>
            </a:extLst>
          </p:cNvPr>
          <p:cNvSpPr txBox="1"/>
          <p:nvPr/>
        </p:nvSpPr>
        <p:spPr>
          <a:xfrm>
            <a:off x="8314537" y="2876924"/>
            <a:ext cx="733086" cy="276999"/>
          </a:xfrm>
          <a:prstGeom prst="rect">
            <a:avLst/>
          </a:prstGeom>
          <a:noFill/>
        </p:spPr>
        <p:txBody>
          <a:bodyPr wrap="none" rtlCol="0">
            <a:spAutoFit/>
          </a:bodyPr>
          <a:lstStyle/>
          <a:p>
            <a:r>
              <a:rPr lang="en-US" sz="1200" b="1" u="sng" dirty="0">
                <a:solidFill>
                  <a:srgbClr val="000000"/>
                </a:solidFill>
              </a:rPr>
              <a:t>Yes</a:t>
            </a:r>
            <a:r>
              <a:rPr lang="en-US" sz="1200" dirty="0">
                <a:solidFill>
                  <a:srgbClr val="000000"/>
                </a:solidFill>
              </a:rPr>
              <a:t>  / No</a:t>
            </a:r>
            <a:endParaRPr lang="es-ES" sz="1200" dirty="0">
              <a:solidFill>
                <a:srgbClr val="000000"/>
              </a:solidFill>
            </a:endParaRPr>
          </a:p>
        </p:txBody>
      </p:sp>
      <p:sp>
        <p:nvSpPr>
          <p:cNvPr id="46" name="Rectangle 45">
            <a:extLst>
              <a:ext uri="{FF2B5EF4-FFF2-40B4-BE49-F238E27FC236}">
                <a16:creationId xmlns:a16="http://schemas.microsoft.com/office/drawing/2014/main" id="{87FBBE3D-547E-4C9D-A36E-7F337CD9AC0F}"/>
              </a:ext>
            </a:extLst>
          </p:cNvPr>
          <p:cNvSpPr/>
          <p:nvPr/>
        </p:nvSpPr>
        <p:spPr>
          <a:xfrm>
            <a:off x="5664435" y="1141054"/>
            <a:ext cx="2442746" cy="3411708"/>
          </a:xfrm>
          <a:prstGeom prst="rect">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0000"/>
              </a:solidFill>
            </a:endParaRPr>
          </a:p>
        </p:txBody>
      </p:sp>
      <p:cxnSp>
        <p:nvCxnSpPr>
          <p:cNvPr id="47" name="Straight Arrow Connector 46">
            <a:extLst>
              <a:ext uri="{FF2B5EF4-FFF2-40B4-BE49-F238E27FC236}">
                <a16:creationId xmlns:a16="http://schemas.microsoft.com/office/drawing/2014/main" id="{6DC67DFC-DE8A-409D-8162-2E4D8128DBDE}"/>
              </a:ext>
            </a:extLst>
          </p:cNvPr>
          <p:cNvCxnSpPr>
            <a:cxnSpLocks/>
          </p:cNvCxnSpPr>
          <p:nvPr/>
        </p:nvCxnSpPr>
        <p:spPr>
          <a:xfrm>
            <a:off x="5584722" y="1755084"/>
            <a:ext cx="2097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9A45866-CF77-4A99-AB52-4FACD1A07EE1}"/>
              </a:ext>
            </a:extLst>
          </p:cNvPr>
          <p:cNvCxnSpPr>
            <a:cxnSpLocks/>
          </p:cNvCxnSpPr>
          <p:nvPr/>
        </p:nvCxnSpPr>
        <p:spPr>
          <a:xfrm>
            <a:off x="5580112" y="3973185"/>
            <a:ext cx="2097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79A0F4-A927-44FB-BF7A-4ADCB922D79A}"/>
              </a:ext>
            </a:extLst>
          </p:cNvPr>
          <p:cNvCxnSpPr>
            <a:cxnSpLocks/>
          </p:cNvCxnSpPr>
          <p:nvPr/>
        </p:nvCxnSpPr>
        <p:spPr>
          <a:xfrm>
            <a:off x="7062775" y="1967606"/>
            <a:ext cx="185788"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FB3FEAE-C652-4AED-887F-CC207DED1693}"/>
              </a:ext>
            </a:extLst>
          </p:cNvPr>
          <p:cNvCxnSpPr>
            <a:cxnSpLocks/>
          </p:cNvCxnSpPr>
          <p:nvPr/>
        </p:nvCxnSpPr>
        <p:spPr>
          <a:xfrm>
            <a:off x="7066554" y="3766257"/>
            <a:ext cx="185788"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007CFC-8989-4AB2-BEB7-99A578B4E038}"/>
              </a:ext>
            </a:extLst>
          </p:cNvPr>
          <p:cNvCxnSpPr>
            <a:cxnSpLocks/>
          </p:cNvCxnSpPr>
          <p:nvPr/>
        </p:nvCxnSpPr>
        <p:spPr>
          <a:xfrm>
            <a:off x="8032907" y="2835680"/>
            <a:ext cx="185788"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D2D579E0-32F6-468A-90E0-8081A29B9D0A}"/>
              </a:ext>
            </a:extLst>
          </p:cNvPr>
          <p:cNvSpPr>
            <a:spLocks noGrp="1"/>
          </p:cNvSpPr>
          <p:nvPr>
            <p:ph sz="half" idx="11"/>
          </p:nvPr>
        </p:nvSpPr>
        <p:spPr>
          <a:xfrm>
            <a:off x="-36512" y="1697227"/>
            <a:ext cx="2168604" cy="3270131"/>
          </a:xfrm>
          <a:noFill/>
          <a:ln w="19050">
            <a:noFill/>
          </a:ln>
        </p:spPr>
        <p:txBody>
          <a:bodyPr/>
          <a:lstStyle/>
          <a:p>
            <a:pPr>
              <a:spcBef>
                <a:spcPts val="0"/>
              </a:spcBef>
              <a:spcAft>
                <a:spcPts val="600"/>
              </a:spcAft>
            </a:pPr>
            <a:r>
              <a:rPr lang="en-US" sz="1600" b="1" dirty="0">
                <a:solidFill>
                  <a:schemeClr val="tx1"/>
                </a:solidFill>
              </a:rPr>
              <a:t>How can we tap on this source of free supervision? </a:t>
            </a:r>
          </a:p>
          <a:p>
            <a:pPr>
              <a:spcBef>
                <a:spcPts val="0"/>
              </a:spcBef>
              <a:spcAft>
                <a:spcPts val="600"/>
              </a:spcAft>
            </a:pPr>
            <a:r>
              <a:rPr lang="en-US" sz="1600" b="1" dirty="0">
                <a:solidFill>
                  <a:schemeClr val="tx1"/>
                </a:solidFill>
              </a:rPr>
              <a:t>How can the features learnt by training a FCC task impact on scientific multi-modal machine comprehension?</a:t>
            </a:r>
          </a:p>
        </p:txBody>
      </p:sp>
      <p:sp>
        <p:nvSpPr>
          <p:cNvPr id="18" name="Rectangle 17">
            <a:extLst>
              <a:ext uri="{FF2B5EF4-FFF2-40B4-BE49-F238E27FC236}">
                <a16:creationId xmlns:a16="http://schemas.microsoft.com/office/drawing/2014/main" id="{77941578-3977-41D1-8D2B-4E6A5A397CF6}"/>
              </a:ext>
            </a:extLst>
          </p:cNvPr>
          <p:cNvSpPr/>
          <p:nvPr/>
        </p:nvSpPr>
        <p:spPr>
          <a:xfrm>
            <a:off x="7883" y="4703217"/>
            <a:ext cx="7916698" cy="338554"/>
          </a:xfrm>
          <a:prstGeom prst="rect">
            <a:avLst/>
          </a:prstGeom>
        </p:spPr>
        <p:txBody>
          <a:bodyPr wrap="square">
            <a:spAutoFit/>
          </a:bodyPr>
          <a:lstStyle/>
          <a:p>
            <a:r>
              <a:rPr lang="es-ES" sz="1600" b="1" dirty="0" err="1"/>
              <a:t>The</a:t>
            </a:r>
            <a:r>
              <a:rPr lang="es-ES" sz="1600" b="1" dirty="0"/>
              <a:t> </a:t>
            </a:r>
            <a:r>
              <a:rPr lang="es-ES" sz="1600" b="1" dirty="0" err="1"/>
              <a:t>goal</a:t>
            </a:r>
            <a:r>
              <a:rPr lang="es-ES" sz="1600" b="1" dirty="0"/>
              <a:t> </a:t>
            </a:r>
            <a:r>
              <a:rPr lang="es-ES" sz="1600" b="1" dirty="0" err="1"/>
              <a:t>of</a:t>
            </a:r>
            <a:r>
              <a:rPr lang="es-ES" sz="1600" b="1" dirty="0"/>
              <a:t> </a:t>
            </a:r>
            <a:r>
              <a:rPr lang="es-ES" sz="1600" b="1" dirty="0" err="1"/>
              <a:t>the</a:t>
            </a:r>
            <a:r>
              <a:rPr lang="es-ES" sz="1600" b="1" dirty="0"/>
              <a:t> FCC </a:t>
            </a:r>
            <a:r>
              <a:rPr lang="es-ES" sz="1600" b="1" dirty="0" err="1"/>
              <a:t>task</a:t>
            </a:r>
            <a:r>
              <a:rPr lang="es-ES" sz="1600" b="1" dirty="0"/>
              <a:t> </a:t>
            </a:r>
            <a:r>
              <a:rPr lang="es-ES" sz="1600" b="1" dirty="0" err="1"/>
              <a:t>is</a:t>
            </a:r>
            <a:r>
              <a:rPr lang="es-ES" sz="1600" b="1" dirty="0"/>
              <a:t> </a:t>
            </a:r>
            <a:r>
              <a:rPr lang="es-ES" sz="1600" b="1" dirty="0" err="1"/>
              <a:t>to</a:t>
            </a:r>
            <a:r>
              <a:rPr lang="es-ES" sz="1600" b="1" dirty="0"/>
              <a:t> capture </a:t>
            </a:r>
            <a:r>
              <a:rPr lang="es-ES" sz="1600" b="1" dirty="0" err="1"/>
              <a:t>the</a:t>
            </a:r>
            <a:r>
              <a:rPr lang="es-ES" sz="1600" b="1" dirty="0"/>
              <a:t> </a:t>
            </a:r>
            <a:r>
              <a:rPr lang="es-ES" sz="1600" b="1" dirty="0" err="1"/>
              <a:t>correspondence</a:t>
            </a:r>
            <a:r>
              <a:rPr lang="es-ES" sz="1600" b="1" dirty="0"/>
              <a:t> </a:t>
            </a:r>
            <a:r>
              <a:rPr lang="es-ES" sz="1600" b="1" dirty="0" err="1"/>
              <a:t>between</a:t>
            </a:r>
            <a:r>
              <a:rPr lang="es-ES" sz="1600" b="1" dirty="0"/>
              <a:t> a figure and a </a:t>
            </a:r>
            <a:r>
              <a:rPr lang="es-ES" sz="1600" b="1" dirty="0" err="1"/>
              <a:t>caption</a:t>
            </a:r>
            <a:endParaRPr lang="es-ES" sz="1600" b="1" dirty="0">
              <a:solidFill>
                <a:schemeClr val="accent1"/>
              </a:solidFill>
            </a:endParaRPr>
          </a:p>
        </p:txBody>
      </p:sp>
    </p:spTree>
    <p:extLst>
      <p:ext uri="{BB962C8B-B14F-4D97-AF65-F5344CB8AC3E}">
        <p14:creationId xmlns:p14="http://schemas.microsoft.com/office/powerpoint/2010/main" val="42707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B0CA3C27-4CED-40C3-8D8D-83F094037394}"/>
              </a:ext>
            </a:extLst>
          </p:cNvPr>
          <p:cNvPicPr>
            <a:picLocks noChangeAspect="1"/>
          </p:cNvPicPr>
          <p:nvPr/>
        </p:nvPicPr>
        <p:blipFill rotWithShape="1">
          <a:blip r:embed="rId3"/>
          <a:srcRect l="18500" t="67526" r="33324" b="12200"/>
          <a:stretch/>
        </p:blipFill>
        <p:spPr>
          <a:xfrm>
            <a:off x="776716" y="4448087"/>
            <a:ext cx="3308082" cy="731398"/>
          </a:xfrm>
          <a:prstGeom prst="rect">
            <a:avLst/>
          </a:prstGeom>
          <a:ln w="6350">
            <a:noFill/>
          </a:ln>
        </p:spPr>
      </p:pic>
      <p:sp>
        <p:nvSpPr>
          <p:cNvPr id="131" name="Rectangle 130">
            <a:extLst>
              <a:ext uri="{FF2B5EF4-FFF2-40B4-BE49-F238E27FC236}">
                <a16:creationId xmlns:a16="http://schemas.microsoft.com/office/drawing/2014/main" id="{C9D7CD2A-E569-48FA-B085-D0E216557D0D}"/>
              </a:ext>
            </a:extLst>
          </p:cNvPr>
          <p:cNvSpPr/>
          <p:nvPr/>
        </p:nvSpPr>
        <p:spPr>
          <a:xfrm>
            <a:off x="1939412" y="3015493"/>
            <a:ext cx="3608992" cy="1393234"/>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F3D8B20-1FC5-40AF-BFF0-D9C2B2E5D74A}"/>
              </a:ext>
            </a:extLst>
          </p:cNvPr>
          <p:cNvSpPr/>
          <p:nvPr/>
        </p:nvSpPr>
        <p:spPr>
          <a:xfrm>
            <a:off x="511687" y="1170489"/>
            <a:ext cx="5024282" cy="1567648"/>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6137BB8-9920-461F-83B9-F1361AAE042B}"/>
              </a:ext>
            </a:extLst>
          </p:cNvPr>
          <p:cNvSpPr>
            <a:spLocks noGrp="1"/>
          </p:cNvSpPr>
          <p:nvPr>
            <p:ph sz="half" idx="17"/>
          </p:nvPr>
        </p:nvSpPr>
        <p:spPr/>
        <p:txBody>
          <a:bodyPr/>
          <a:lstStyle/>
          <a:p>
            <a:r>
              <a:rPr lang="en-US" dirty="0"/>
              <a:t>FCC model and architecture</a:t>
            </a:r>
          </a:p>
        </p:txBody>
      </p:sp>
      <p:graphicFrame>
        <p:nvGraphicFramePr>
          <p:cNvPr id="20" name="Table 19">
            <a:extLst>
              <a:ext uri="{FF2B5EF4-FFF2-40B4-BE49-F238E27FC236}">
                <a16:creationId xmlns:a16="http://schemas.microsoft.com/office/drawing/2014/main" id="{D0AF01DF-F9BE-4F77-A0AB-FE33DCE4E708}"/>
              </a:ext>
            </a:extLst>
          </p:cNvPr>
          <p:cNvGraphicFramePr>
            <a:graphicFrameLocks noGrp="1"/>
          </p:cNvGraphicFramePr>
          <p:nvPr>
            <p:extLst>
              <p:ext uri="{D42A27DB-BD31-4B8C-83A1-F6EECF244321}">
                <p14:modId xmlns:p14="http://schemas.microsoft.com/office/powerpoint/2010/main" val="3218202159"/>
              </p:ext>
            </p:extLst>
          </p:nvPr>
        </p:nvGraphicFramePr>
        <p:xfrm>
          <a:off x="562878" y="1515179"/>
          <a:ext cx="945638" cy="954729"/>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3">
                <a:tc>
                  <a:txBody>
                    <a:bodyPr/>
                    <a:lstStyle/>
                    <a:p>
                      <a:pPr algn="ctr"/>
                      <a:r>
                        <a:rPr lang="en-US" sz="1000" dirty="0"/>
                        <a:t>pool1 2x2</a:t>
                      </a:r>
                    </a:p>
                    <a:p>
                      <a:pPr algn="ctr"/>
                      <a:r>
                        <a:rPr lang="en-US" sz="1000" dirty="0"/>
                        <a:t>112x112x64</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3">
                <a:tc>
                  <a:txBody>
                    <a:bodyPr/>
                    <a:lstStyle/>
                    <a:p>
                      <a:pPr algn="ctr"/>
                      <a:r>
                        <a:rPr lang="en-US" sz="1000" dirty="0"/>
                        <a:t>conv1_2 3x3x64</a:t>
                      </a:r>
                    </a:p>
                    <a:p>
                      <a:pPr algn="ctr"/>
                      <a:r>
                        <a:rPr lang="en-US" sz="1000" dirty="0"/>
                        <a:t>224x224x64</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r h="318243">
                <a:tc>
                  <a:txBody>
                    <a:bodyPr/>
                    <a:lstStyle/>
                    <a:p>
                      <a:pPr algn="ctr"/>
                      <a:r>
                        <a:rPr lang="en-US" sz="1000" dirty="0"/>
                        <a:t>conv1_1 3x3x64</a:t>
                      </a:r>
                    </a:p>
                    <a:p>
                      <a:pPr algn="ctr"/>
                      <a:r>
                        <a:rPr lang="en-US" sz="1000" dirty="0"/>
                        <a:t>224x224x64</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3781568817"/>
                  </a:ext>
                </a:extLst>
              </a:tr>
            </a:tbl>
          </a:graphicData>
        </a:graphic>
      </p:graphicFrame>
      <p:graphicFrame>
        <p:nvGraphicFramePr>
          <p:cNvPr id="21" name="Table 20">
            <a:extLst>
              <a:ext uri="{FF2B5EF4-FFF2-40B4-BE49-F238E27FC236}">
                <a16:creationId xmlns:a16="http://schemas.microsoft.com/office/drawing/2014/main" id="{EAD99883-4181-4CD3-A4E8-4A89AEFE919A}"/>
              </a:ext>
            </a:extLst>
          </p:cNvPr>
          <p:cNvGraphicFramePr>
            <a:graphicFrameLocks noGrp="1"/>
          </p:cNvGraphicFramePr>
          <p:nvPr>
            <p:extLst>
              <p:ext uri="{D42A27DB-BD31-4B8C-83A1-F6EECF244321}">
                <p14:modId xmlns:p14="http://schemas.microsoft.com/office/powerpoint/2010/main" val="2341946762"/>
              </p:ext>
            </p:extLst>
          </p:nvPr>
        </p:nvGraphicFramePr>
        <p:xfrm>
          <a:off x="1862917" y="1485104"/>
          <a:ext cx="945638" cy="962036"/>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2">
                <a:tc>
                  <a:txBody>
                    <a:bodyPr/>
                    <a:lstStyle/>
                    <a:p>
                      <a:pPr algn="ctr"/>
                      <a:r>
                        <a:rPr lang="en-US" sz="1000" dirty="0"/>
                        <a:t>pool2 2x2</a:t>
                      </a:r>
                    </a:p>
                    <a:p>
                      <a:pPr algn="ctr"/>
                      <a:r>
                        <a:rPr lang="en-US" sz="1000" dirty="0"/>
                        <a:t>56x56x128</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algn="ctr"/>
                      <a:r>
                        <a:rPr lang="en-US" sz="1000" dirty="0"/>
                        <a:t>conv2_2 3x3x128</a:t>
                      </a:r>
                    </a:p>
                    <a:p>
                      <a:pPr algn="ctr"/>
                      <a:r>
                        <a:rPr lang="en-US" sz="1000" dirty="0"/>
                        <a:t>112x112x128</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r h="325552">
                <a:tc>
                  <a:txBody>
                    <a:bodyPr/>
                    <a:lstStyle/>
                    <a:p>
                      <a:pPr algn="ctr"/>
                      <a:r>
                        <a:rPr lang="en-US" sz="1000" dirty="0"/>
                        <a:t>conv2_1 3x3x128</a:t>
                      </a:r>
                    </a:p>
                    <a:p>
                      <a:pPr algn="ctr"/>
                      <a:r>
                        <a:rPr lang="en-US" sz="1000" dirty="0"/>
                        <a:t>112x112x128</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3781568817"/>
                  </a:ext>
                </a:extLst>
              </a:tr>
            </a:tbl>
          </a:graphicData>
        </a:graphic>
      </p:graphicFrame>
      <p:graphicFrame>
        <p:nvGraphicFramePr>
          <p:cNvPr id="22" name="Table 21">
            <a:extLst>
              <a:ext uri="{FF2B5EF4-FFF2-40B4-BE49-F238E27FC236}">
                <a16:creationId xmlns:a16="http://schemas.microsoft.com/office/drawing/2014/main" id="{111D03F2-EF44-4CB6-BED8-647D917CC057}"/>
              </a:ext>
            </a:extLst>
          </p:cNvPr>
          <p:cNvGraphicFramePr>
            <a:graphicFrameLocks noGrp="1"/>
          </p:cNvGraphicFramePr>
          <p:nvPr>
            <p:extLst>
              <p:ext uri="{D42A27DB-BD31-4B8C-83A1-F6EECF244321}">
                <p14:modId xmlns:p14="http://schemas.microsoft.com/office/powerpoint/2010/main" val="2510364480"/>
              </p:ext>
            </p:extLst>
          </p:nvPr>
        </p:nvGraphicFramePr>
        <p:xfrm>
          <a:off x="3157787" y="1465528"/>
          <a:ext cx="945638" cy="982034"/>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2">
                <a:tc>
                  <a:txBody>
                    <a:bodyPr/>
                    <a:lstStyle/>
                    <a:p>
                      <a:pPr marL="0" algn="ctr" defTabSz="914400" rtl="0" eaLnBrk="1" latinLnBrk="0" hangingPunct="1"/>
                      <a:r>
                        <a:rPr lang="en-US" sz="1000" kern="1200" dirty="0">
                          <a:solidFill>
                            <a:schemeClr val="tx1"/>
                          </a:solidFill>
                          <a:latin typeface="+mn-lt"/>
                          <a:ea typeface="+mn-ea"/>
                          <a:cs typeface="+mn-cs"/>
                        </a:rPr>
                        <a:t>pool3 2x2</a:t>
                      </a:r>
                    </a:p>
                    <a:p>
                      <a:pPr marL="0" algn="ctr" defTabSz="914400" rtl="0" eaLnBrk="1" latinLnBrk="0" hangingPunct="1"/>
                      <a:r>
                        <a:rPr lang="en-US" sz="1000" kern="1200" dirty="0">
                          <a:solidFill>
                            <a:schemeClr val="tx1"/>
                          </a:solidFill>
                          <a:latin typeface="+mn-lt"/>
                          <a:ea typeface="+mn-ea"/>
                          <a:cs typeface="+mn-cs"/>
                        </a:rPr>
                        <a:t>28x28x256</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marL="0" algn="ctr" defTabSz="914400" rtl="0" eaLnBrk="1" latinLnBrk="0" hangingPunct="1"/>
                      <a:r>
                        <a:rPr lang="en-US" sz="1000" kern="1200" dirty="0">
                          <a:solidFill>
                            <a:schemeClr val="tx1"/>
                          </a:solidFill>
                          <a:latin typeface="+mn-lt"/>
                          <a:ea typeface="+mn-ea"/>
                          <a:cs typeface="+mn-cs"/>
                        </a:rPr>
                        <a:t>conv3_2 3x3x256</a:t>
                      </a:r>
                    </a:p>
                    <a:p>
                      <a:pPr marL="0" algn="ctr" defTabSz="914400" rtl="0" eaLnBrk="1" latinLnBrk="0" hangingPunct="1"/>
                      <a:r>
                        <a:rPr lang="en-US" sz="1000" kern="1200" dirty="0">
                          <a:solidFill>
                            <a:schemeClr val="tx1"/>
                          </a:solidFill>
                          <a:latin typeface="+mn-lt"/>
                          <a:ea typeface="+mn-ea"/>
                          <a:cs typeface="+mn-cs"/>
                        </a:rPr>
                        <a:t>224x224x64</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r h="345550">
                <a:tc>
                  <a:txBody>
                    <a:bodyPr/>
                    <a:lstStyle/>
                    <a:p>
                      <a:pPr marL="0" algn="ctr" defTabSz="914400" rtl="0" eaLnBrk="1" latinLnBrk="0" hangingPunct="1"/>
                      <a:r>
                        <a:rPr lang="en-US" sz="1000" kern="1200" dirty="0">
                          <a:solidFill>
                            <a:schemeClr val="tx1"/>
                          </a:solidFill>
                          <a:latin typeface="+mn-lt"/>
                          <a:ea typeface="+mn-ea"/>
                          <a:cs typeface="+mn-cs"/>
                        </a:rPr>
                        <a:t>conv3_1 3x3x64</a:t>
                      </a:r>
                    </a:p>
                    <a:p>
                      <a:pPr marL="0" algn="ctr" defTabSz="914400" rtl="0" eaLnBrk="1" latinLnBrk="0" hangingPunct="1"/>
                      <a:r>
                        <a:rPr lang="en-US" sz="1000" kern="1200" dirty="0">
                          <a:solidFill>
                            <a:schemeClr val="tx1"/>
                          </a:solidFill>
                          <a:latin typeface="+mn-lt"/>
                          <a:ea typeface="+mn-ea"/>
                          <a:cs typeface="+mn-cs"/>
                        </a:rPr>
                        <a:t>56x56x256</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3781568817"/>
                  </a:ext>
                </a:extLst>
              </a:tr>
            </a:tbl>
          </a:graphicData>
        </a:graphic>
      </p:graphicFrame>
      <p:graphicFrame>
        <p:nvGraphicFramePr>
          <p:cNvPr id="23" name="Table 22">
            <a:extLst>
              <a:ext uri="{FF2B5EF4-FFF2-40B4-BE49-F238E27FC236}">
                <a16:creationId xmlns:a16="http://schemas.microsoft.com/office/drawing/2014/main" id="{84DC95E5-D3BA-40AB-A42D-B1DCCA8B4AB5}"/>
              </a:ext>
            </a:extLst>
          </p:cNvPr>
          <p:cNvGraphicFramePr>
            <a:graphicFrameLocks noGrp="1"/>
          </p:cNvGraphicFramePr>
          <p:nvPr>
            <p:extLst>
              <p:ext uri="{D42A27DB-BD31-4B8C-83A1-F6EECF244321}">
                <p14:modId xmlns:p14="http://schemas.microsoft.com/office/powerpoint/2010/main" val="3218920435"/>
              </p:ext>
            </p:extLst>
          </p:nvPr>
        </p:nvGraphicFramePr>
        <p:xfrm>
          <a:off x="4452658" y="1464588"/>
          <a:ext cx="945638" cy="982088"/>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2">
                <a:tc>
                  <a:txBody>
                    <a:bodyPr/>
                    <a:lstStyle/>
                    <a:p>
                      <a:pPr marL="0" algn="ctr" defTabSz="914400" rtl="0" eaLnBrk="1" latinLnBrk="0" hangingPunct="1"/>
                      <a:r>
                        <a:rPr lang="en-US" sz="1000" kern="1200" dirty="0">
                          <a:solidFill>
                            <a:schemeClr val="tx1"/>
                          </a:solidFill>
                          <a:latin typeface="+mn-lt"/>
                          <a:ea typeface="+mn-ea"/>
                          <a:cs typeface="+mn-cs"/>
                        </a:rPr>
                        <a:t>pool4 28x28</a:t>
                      </a:r>
                    </a:p>
                    <a:p>
                      <a:pPr marL="0" algn="ctr" defTabSz="914400" rtl="0" eaLnBrk="1" latinLnBrk="0" hangingPunct="1"/>
                      <a:r>
                        <a:rPr lang="en-US" sz="1000" kern="1200" dirty="0">
                          <a:solidFill>
                            <a:schemeClr val="tx1"/>
                          </a:solidFill>
                          <a:latin typeface="+mn-lt"/>
                          <a:ea typeface="+mn-ea"/>
                          <a:cs typeface="+mn-cs"/>
                        </a:rPr>
                        <a:t>1x1x512</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marL="0" algn="ctr" defTabSz="914400" rtl="0" eaLnBrk="1" latinLnBrk="0" hangingPunct="1"/>
                      <a:r>
                        <a:rPr lang="en-US" sz="1000" kern="1200" dirty="0">
                          <a:solidFill>
                            <a:schemeClr val="tx1"/>
                          </a:solidFill>
                          <a:latin typeface="+mn-lt"/>
                          <a:ea typeface="+mn-ea"/>
                          <a:cs typeface="+mn-cs"/>
                        </a:rPr>
                        <a:t>conv4_2 3x3x512</a:t>
                      </a:r>
                    </a:p>
                    <a:p>
                      <a:pPr marL="0" algn="ctr" defTabSz="914400" rtl="0" eaLnBrk="1" latinLnBrk="0" hangingPunct="1"/>
                      <a:r>
                        <a:rPr lang="en-US" sz="1000" kern="1200" dirty="0">
                          <a:solidFill>
                            <a:schemeClr val="tx1"/>
                          </a:solidFill>
                          <a:latin typeface="+mn-lt"/>
                          <a:ea typeface="+mn-ea"/>
                          <a:cs typeface="+mn-cs"/>
                        </a:rPr>
                        <a:t>28x28x512</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r h="345604">
                <a:tc>
                  <a:txBody>
                    <a:bodyPr/>
                    <a:lstStyle/>
                    <a:p>
                      <a:pPr marL="0" algn="ctr" defTabSz="914400" rtl="0" eaLnBrk="1" latinLnBrk="0" hangingPunct="1"/>
                      <a:r>
                        <a:rPr lang="en-US" sz="1000" kern="1200" dirty="0">
                          <a:solidFill>
                            <a:schemeClr val="tx1"/>
                          </a:solidFill>
                          <a:latin typeface="+mn-lt"/>
                          <a:ea typeface="+mn-ea"/>
                          <a:cs typeface="+mn-cs"/>
                        </a:rPr>
                        <a:t>conv4_1 3x3x512</a:t>
                      </a:r>
                    </a:p>
                    <a:p>
                      <a:pPr marL="0" algn="ctr" defTabSz="914400" rtl="0" eaLnBrk="1" latinLnBrk="0" hangingPunct="1"/>
                      <a:r>
                        <a:rPr lang="en-US" sz="1000" kern="1200" dirty="0">
                          <a:solidFill>
                            <a:schemeClr val="tx1"/>
                          </a:solidFill>
                          <a:latin typeface="+mn-lt"/>
                          <a:ea typeface="+mn-ea"/>
                          <a:cs typeface="+mn-cs"/>
                        </a:rPr>
                        <a:t>28x28x512</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3781568817"/>
                  </a:ext>
                </a:extLst>
              </a:tr>
            </a:tbl>
          </a:graphicData>
        </a:graphic>
      </p:graphicFrame>
      <p:graphicFrame>
        <p:nvGraphicFramePr>
          <p:cNvPr id="24" name="Table 23">
            <a:extLst>
              <a:ext uri="{FF2B5EF4-FFF2-40B4-BE49-F238E27FC236}">
                <a16:creationId xmlns:a16="http://schemas.microsoft.com/office/drawing/2014/main" id="{B72E046D-D46A-4445-95A9-9DFC217CCED8}"/>
              </a:ext>
            </a:extLst>
          </p:cNvPr>
          <p:cNvGraphicFramePr>
            <a:graphicFrameLocks noGrp="1"/>
          </p:cNvGraphicFramePr>
          <p:nvPr>
            <p:extLst>
              <p:ext uri="{D42A27DB-BD31-4B8C-83A1-F6EECF244321}">
                <p14:modId xmlns:p14="http://schemas.microsoft.com/office/powerpoint/2010/main" val="2408045275"/>
              </p:ext>
            </p:extLst>
          </p:nvPr>
        </p:nvGraphicFramePr>
        <p:xfrm>
          <a:off x="2048657" y="3386495"/>
          <a:ext cx="945638" cy="667002"/>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33501">
                <a:tc>
                  <a:txBody>
                    <a:bodyPr/>
                    <a:lstStyle/>
                    <a:p>
                      <a:pPr algn="ctr"/>
                      <a:r>
                        <a:rPr lang="en-US" sz="1000" dirty="0"/>
                        <a:t>pool1 5</a:t>
                      </a:r>
                    </a:p>
                    <a:p>
                      <a:pPr algn="ctr"/>
                      <a:r>
                        <a:rPr lang="en-US" sz="1000" dirty="0"/>
                        <a:t>199x512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33501">
                <a:tc>
                  <a:txBody>
                    <a:bodyPr/>
                    <a:lstStyle/>
                    <a:p>
                      <a:pPr algn="ctr"/>
                      <a:r>
                        <a:rPr lang="en-US" sz="1000" dirty="0"/>
                        <a:t>conv1 5x512</a:t>
                      </a:r>
                    </a:p>
                    <a:p>
                      <a:pPr algn="ctr"/>
                      <a:r>
                        <a:rPr lang="en-US" sz="1000" dirty="0"/>
                        <a:t>996x512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bl>
          </a:graphicData>
        </a:graphic>
      </p:graphicFrame>
      <p:graphicFrame>
        <p:nvGraphicFramePr>
          <p:cNvPr id="25" name="Table 24">
            <a:extLst>
              <a:ext uri="{FF2B5EF4-FFF2-40B4-BE49-F238E27FC236}">
                <a16:creationId xmlns:a16="http://schemas.microsoft.com/office/drawing/2014/main" id="{AC0594D5-CEC6-4D8A-8086-2DEB87C831BD}"/>
              </a:ext>
            </a:extLst>
          </p:cNvPr>
          <p:cNvGraphicFramePr>
            <a:graphicFrameLocks noGrp="1"/>
          </p:cNvGraphicFramePr>
          <p:nvPr>
            <p:extLst>
              <p:ext uri="{D42A27DB-BD31-4B8C-83A1-F6EECF244321}">
                <p14:modId xmlns:p14="http://schemas.microsoft.com/office/powerpoint/2010/main" val="49912608"/>
              </p:ext>
            </p:extLst>
          </p:nvPr>
        </p:nvGraphicFramePr>
        <p:xfrm>
          <a:off x="3307777" y="3416368"/>
          <a:ext cx="945638" cy="636484"/>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2">
                <a:tc>
                  <a:txBody>
                    <a:bodyPr/>
                    <a:lstStyle/>
                    <a:p>
                      <a:pPr algn="ctr"/>
                      <a:r>
                        <a:rPr lang="en-US" sz="1000" dirty="0"/>
                        <a:t>pool2 5</a:t>
                      </a:r>
                    </a:p>
                    <a:p>
                      <a:pPr algn="ctr"/>
                      <a:r>
                        <a:rPr lang="en-US" sz="1000" dirty="0"/>
                        <a:t>39x512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algn="ctr"/>
                      <a:r>
                        <a:rPr lang="en-US" sz="1000" dirty="0"/>
                        <a:t>conv2 5x512</a:t>
                      </a:r>
                    </a:p>
                    <a:p>
                      <a:pPr algn="ctr"/>
                      <a:r>
                        <a:rPr lang="en-US" sz="1000" dirty="0"/>
                        <a:t>195x512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bl>
          </a:graphicData>
        </a:graphic>
      </p:graphicFrame>
      <p:graphicFrame>
        <p:nvGraphicFramePr>
          <p:cNvPr id="26" name="Table 25">
            <a:extLst>
              <a:ext uri="{FF2B5EF4-FFF2-40B4-BE49-F238E27FC236}">
                <a16:creationId xmlns:a16="http://schemas.microsoft.com/office/drawing/2014/main" id="{8199A6F1-E7FB-4677-AF63-AF6AB8262ECD}"/>
              </a:ext>
            </a:extLst>
          </p:cNvPr>
          <p:cNvGraphicFramePr>
            <a:graphicFrameLocks noGrp="1"/>
          </p:cNvGraphicFramePr>
          <p:nvPr>
            <p:extLst>
              <p:ext uri="{D42A27DB-BD31-4B8C-83A1-F6EECF244321}">
                <p14:modId xmlns:p14="http://schemas.microsoft.com/office/powerpoint/2010/main" val="2794872217"/>
              </p:ext>
            </p:extLst>
          </p:nvPr>
        </p:nvGraphicFramePr>
        <p:xfrm>
          <a:off x="4554159" y="3398401"/>
          <a:ext cx="945638" cy="636484"/>
        </p:xfrm>
        <a:graphic>
          <a:graphicData uri="http://schemas.openxmlformats.org/drawingml/2006/table">
            <a:tbl>
              <a:tblPr firstRow="1" bandRow="1">
                <a:tableStyleId>{2D5ABB26-0587-4C30-8999-92F81FD0307C}</a:tableStyleId>
              </a:tblPr>
              <a:tblGrid>
                <a:gridCol w="945638">
                  <a:extLst>
                    <a:ext uri="{9D8B030D-6E8A-4147-A177-3AD203B41FA5}">
                      <a16:colId xmlns:a16="http://schemas.microsoft.com/office/drawing/2014/main" val="3900540"/>
                    </a:ext>
                  </a:extLst>
                </a:gridCol>
              </a:tblGrid>
              <a:tr h="318242">
                <a:tc>
                  <a:txBody>
                    <a:bodyPr/>
                    <a:lstStyle/>
                    <a:p>
                      <a:pPr algn="ctr"/>
                      <a:r>
                        <a:rPr lang="en-US" sz="1000" dirty="0"/>
                        <a:t>pool3 35</a:t>
                      </a:r>
                    </a:p>
                    <a:p>
                      <a:pPr algn="ctr"/>
                      <a:r>
                        <a:rPr lang="en-US" sz="1000" dirty="0"/>
                        <a:t>1x512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algn="ctr"/>
                      <a:r>
                        <a:rPr lang="en-US" sz="1000" dirty="0"/>
                        <a:t>conv3 5x512</a:t>
                      </a:r>
                    </a:p>
                    <a:p>
                      <a:pPr algn="ctr"/>
                      <a:r>
                        <a:rPr lang="en-US" sz="1000" dirty="0"/>
                        <a:t>35x512</a:t>
                      </a:r>
                      <a:endParaRPr lang="es-ES" sz="10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a16="http://schemas.microsoft.com/office/drawing/2014/main" val="2944218776"/>
                  </a:ext>
                </a:extLst>
              </a:tr>
            </a:tbl>
          </a:graphicData>
        </a:graphic>
      </p:graphicFrame>
      <p:graphicFrame>
        <p:nvGraphicFramePr>
          <p:cNvPr id="27" name="Table 26">
            <a:extLst>
              <a:ext uri="{FF2B5EF4-FFF2-40B4-BE49-F238E27FC236}">
                <a16:creationId xmlns:a16="http://schemas.microsoft.com/office/drawing/2014/main" id="{70EDFD05-AC48-4B9B-AD84-8EE4B7317C53}"/>
              </a:ext>
            </a:extLst>
          </p:cNvPr>
          <p:cNvGraphicFramePr>
            <a:graphicFrameLocks noGrp="1"/>
          </p:cNvGraphicFramePr>
          <p:nvPr>
            <p:extLst>
              <p:ext uri="{D42A27DB-BD31-4B8C-83A1-F6EECF244321}">
                <p14:modId xmlns:p14="http://schemas.microsoft.com/office/powerpoint/2010/main" val="787119984"/>
              </p:ext>
            </p:extLst>
          </p:nvPr>
        </p:nvGraphicFramePr>
        <p:xfrm>
          <a:off x="6454104" y="786659"/>
          <a:ext cx="1126414" cy="1348143"/>
        </p:xfrm>
        <a:graphic>
          <a:graphicData uri="http://schemas.openxmlformats.org/drawingml/2006/table">
            <a:tbl>
              <a:tblPr firstRow="1" bandRow="1">
                <a:tableStyleId>{2D5ABB26-0587-4C30-8999-92F81FD0307C}</a:tableStyleId>
              </a:tblPr>
              <a:tblGrid>
                <a:gridCol w="1126414">
                  <a:extLst>
                    <a:ext uri="{9D8B030D-6E8A-4147-A177-3AD203B41FA5}">
                      <a16:colId xmlns:a16="http://schemas.microsoft.com/office/drawing/2014/main" val="3900540"/>
                    </a:ext>
                  </a:extLst>
                </a:gridCol>
              </a:tblGrid>
              <a:tr h="318242">
                <a:tc>
                  <a:txBody>
                    <a:bodyPr/>
                    <a:lstStyle/>
                    <a:p>
                      <a:pPr algn="ctr"/>
                      <a:r>
                        <a:rPr lang="en-US" sz="1000" kern="1200" dirty="0">
                          <a:solidFill>
                            <a:schemeClr val="tx1"/>
                          </a:solidFill>
                          <a:latin typeface="+mn-lt"/>
                          <a:ea typeface="+mn-ea"/>
                          <a:cs typeface="+mn-cs"/>
                        </a:rPr>
                        <a:t>softmax </a:t>
                      </a:r>
                    </a:p>
                    <a:p>
                      <a:pPr algn="ctr"/>
                      <a:r>
                        <a:rPr lang="en-US" sz="1000" kern="1200" dirty="0">
                          <a:solidFill>
                            <a:schemeClr val="tx1"/>
                          </a:solidFill>
                          <a:latin typeface="+mn-lt"/>
                          <a:ea typeface="+mn-ea"/>
                          <a:cs typeface="+mn-cs"/>
                        </a:rPr>
                        <a:t>2</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46374277"/>
                  </a:ext>
                </a:extLst>
              </a:tr>
              <a:tr h="318242">
                <a:tc>
                  <a:txBody>
                    <a:bodyPr/>
                    <a:lstStyle/>
                    <a:p>
                      <a:pPr algn="ctr"/>
                      <a:r>
                        <a:rPr lang="en-US" sz="1000" kern="1200" dirty="0">
                          <a:solidFill>
                            <a:schemeClr val="tx1"/>
                          </a:solidFill>
                          <a:latin typeface="+mn-lt"/>
                          <a:ea typeface="+mn-ea"/>
                          <a:cs typeface="+mn-cs"/>
                        </a:rPr>
                        <a:t>fc1 128x2</a:t>
                      </a:r>
                    </a:p>
                    <a:p>
                      <a:pPr algn="ctr"/>
                      <a:r>
                        <a:rPr lang="en-US" sz="1000" kern="1200" dirty="0">
                          <a:solidFill>
                            <a:schemeClr val="tx1"/>
                          </a:solidFill>
                          <a:latin typeface="+mn-lt"/>
                          <a:ea typeface="+mn-ea"/>
                          <a:cs typeface="+mn-cs"/>
                        </a:rPr>
                        <a:t>2</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2719514219"/>
                  </a:ext>
                </a:extLst>
              </a:tr>
              <a:tr h="393417">
                <a:tc>
                  <a:txBody>
                    <a:bodyPr/>
                    <a:lstStyle/>
                    <a:p>
                      <a:pPr algn="ctr"/>
                      <a:r>
                        <a:rPr lang="en-US" sz="1000" kern="1200" dirty="0">
                          <a:solidFill>
                            <a:schemeClr val="tx1"/>
                          </a:solidFill>
                          <a:latin typeface="+mn-lt"/>
                          <a:ea typeface="+mn-ea"/>
                          <a:cs typeface="+mn-cs"/>
                        </a:rPr>
                        <a:t>fc1 1024x128</a:t>
                      </a:r>
                    </a:p>
                    <a:p>
                      <a:pPr algn="ctr"/>
                      <a:r>
                        <a:rPr lang="en-US" sz="1000" kern="1200" dirty="0">
                          <a:solidFill>
                            <a:schemeClr val="tx1"/>
                          </a:solidFill>
                          <a:latin typeface="+mn-lt"/>
                          <a:ea typeface="+mn-ea"/>
                          <a:cs typeface="+mn-cs"/>
                        </a:rPr>
                        <a:t>128</a:t>
                      </a:r>
                      <a:endParaRPr lang="es-ES" sz="1000" kern="1200" dirty="0">
                        <a:solidFill>
                          <a:schemeClr val="tx1"/>
                        </a:solidFill>
                        <a:latin typeface="+mn-lt"/>
                        <a:ea typeface="+mn-ea"/>
                        <a:cs typeface="+mn-cs"/>
                      </a:endParaRPr>
                    </a:p>
                  </a:txBody>
                  <a:tcPr marL="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extLst>
                  <a:ext uri="{0D108BD9-81ED-4DB2-BD59-A6C34878D82A}">
                    <a16:rowId xmlns:a16="http://schemas.microsoft.com/office/drawing/2014/main" val="2944218776"/>
                  </a:ext>
                </a:extLst>
              </a:tr>
              <a:tr h="318242">
                <a:tc>
                  <a:txBody>
                    <a:bodyPr/>
                    <a:lstStyle/>
                    <a:p>
                      <a:pPr algn="ctr"/>
                      <a:r>
                        <a:rPr lang="en-US" sz="1000" kern="1200" dirty="0">
                          <a:solidFill>
                            <a:schemeClr val="tx1"/>
                          </a:solidFill>
                          <a:latin typeface="+mn-lt"/>
                          <a:ea typeface="+mn-ea"/>
                          <a:cs typeface="+mn-cs"/>
                        </a:rPr>
                        <a:t>concat</a:t>
                      </a:r>
                    </a:p>
                    <a:p>
                      <a:pPr algn="ctr"/>
                      <a:r>
                        <a:rPr lang="en-US" sz="1000" kern="1200" dirty="0">
                          <a:solidFill>
                            <a:schemeClr val="tx1"/>
                          </a:solidFill>
                          <a:latin typeface="+mn-lt"/>
                          <a:ea typeface="+mn-ea"/>
                          <a:cs typeface="+mn-cs"/>
                        </a:rPr>
                        <a:t>1024</a:t>
                      </a:r>
                      <a:endParaRPr lang="es-ES" sz="1000"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81568817"/>
                  </a:ext>
                </a:extLst>
              </a:tr>
            </a:tbl>
          </a:graphicData>
        </a:graphic>
      </p:graphicFrame>
      <p:cxnSp>
        <p:nvCxnSpPr>
          <p:cNvPr id="64" name="Straight Arrow Connector 63">
            <a:extLst>
              <a:ext uri="{FF2B5EF4-FFF2-40B4-BE49-F238E27FC236}">
                <a16:creationId xmlns:a16="http://schemas.microsoft.com/office/drawing/2014/main" id="{6EA3B242-2500-48FF-A6D1-C94A4D7AD41E}"/>
              </a:ext>
            </a:extLst>
          </p:cNvPr>
          <p:cNvCxnSpPr>
            <a:cxnSpLocks/>
            <a:endCxn id="20" idx="2"/>
          </p:cNvCxnSpPr>
          <p:nvPr/>
        </p:nvCxnSpPr>
        <p:spPr>
          <a:xfrm flipV="1">
            <a:off x="1035696" y="2469908"/>
            <a:ext cx="1" cy="575013"/>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7E5697E-D485-445A-A3FD-B5085ABAA236}"/>
              </a:ext>
            </a:extLst>
          </p:cNvPr>
          <p:cNvCxnSpPr>
            <a:cxnSpLocks/>
            <a:stCxn id="20" idx="0"/>
            <a:endCxn id="21" idx="2"/>
          </p:cNvCxnSpPr>
          <p:nvPr/>
        </p:nvCxnSpPr>
        <p:spPr>
          <a:xfrm rot="16200000" flipH="1">
            <a:off x="1219735" y="1331140"/>
            <a:ext cx="931961" cy="1300039"/>
          </a:xfrm>
          <a:prstGeom prst="bentConnector5">
            <a:avLst>
              <a:gd name="adj1" fmla="val -24529"/>
              <a:gd name="adj2" fmla="val 50000"/>
              <a:gd name="adj3" fmla="val 124529"/>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54F09D9A-5C28-421C-B74B-EECE8118B302}"/>
              </a:ext>
            </a:extLst>
          </p:cNvPr>
          <p:cNvCxnSpPr>
            <a:cxnSpLocks/>
            <a:stCxn id="21" idx="0"/>
            <a:endCxn id="22" idx="2"/>
          </p:cNvCxnSpPr>
          <p:nvPr/>
        </p:nvCxnSpPr>
        <p:spPr>
          <a:xfrm rot="16200000" flipH="1">
            <a:off x="2501942" y="1318898"/>
            <a:ext cx="962458" cy="1294870"/>
          </a:xfrm>
          <a:prstGeom prst="bentConnector5">
            <a:avLst>
              <a:gd name="adj1" fmla="val -23752"/>
              <a:gd name="adj2" fmla="val 50000"/>
              <a:gd name="adj3" fmla="val 123752"/>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89F9EF62-6F82-4F4F-967E-A0600AC4F169}"/>
              </a:ext>
            </a:extLst>
          </p:cNvPr>
          <p:cNvCxnSpPr>
            <a:cxnSpLocks/>
            <a:stCxn id="22" idx="0"/>
            <a:endCxn id="23" idx="2"/>
          </p:cNvCxnSpPr>
          <p:nvPr/>
        </p:nvCxnSpPr>
        <p:spPr>
          <a:xfrm rot="16200000" flipH="1">
            <a:off x="3787467" y="1308667"/>
            <a:ext cx="981148" cy="1294871"/>
          </a:xfrm>
          <a:prstGeom prst="bentConnector5">
            <a:avLst>
              <a:gd name="adj1" fmla="val -23299"/>
              <a:gd name="adj2" fmla="val 50000"/>
              <a:gd name="adj3" fmla="val 123299"/>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ABF24D-636C-436E-8B2E-26887950814A}"/>
              </a:ext>
            </a:extLst>
          </p:cNvPr>
          <p:cNvCxnSpPr>
            <a:cxnSpLocks/>
            <a:endCxn id="24" idx="2"/>
          </p:cNvCxnSpPr>
          <p:nvPr/>
        </p:nvCxnSpPr>
        <p:spPr>
          <a:xfrm flipH="1" flipV="1">
            <a:off x="2521476" y="4053497"/>
            <a:ext cx="9284" cy="451986"/>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0518ECDF-5809-42F5-B217-35158E9BE768}"/>
              </a:ext>
            </a:extLst>
          </p:cNvPr>
          <p:cNvCxnSpPr>
            <a:cxnSpLocks/>
            <a:stCxn id="24" idx="0"/>
            <a:endCxn id="25" idx="2"/>
          </p:cNvCxnSpPr>
          <p:nvPr/>
        </p:nvCxnSpPr>
        <p:spPr>
          <a:xfrm rot="16200000" flipH="1">
            <a:off x="2817857" y="3090113"/>
            <a:ext cx="666357" cy="1259120"/>
          </a:xfrm>
          <a:prstGeom prst="bentConnector5">
            <a:avLst>
              <a:gd name="adj1" fmla="val -34306"/>
              <a:gd name="adj2" fmla="val 50000"/>
              <a:gd name="adj3" fmla="val 134306"/>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932179D3-EADB-412B-8A29-F695F85EE884}"/>
              </a:ext>
            </a:extLst>
          </p:cNvPr>
          <p:cNvCxnSpPr>
            <a:cxnSpLocks/>
            <a:stCxn id="25" idx="0"/>
            <a:endCxn id="26" idx="2"/>
          </p:cNvCxnSpPr>
          <p:nvPr/>
        </p:nvCxnSpPr>
        <p:spPr>
          <a:xfrm rot="16200000" flipH="1">
            <a:off x="4094528" y="3102435"/>
            <a:ext cx="618517" cy="1246382"/>
          </a:xfrm>
          <a:prstGeom prst="bentConnector5">
            <a:avLst>
              <a:gd name="adj1" fmla="val -36959"/>
              <a:gd name="adj2" fmla="val 50000"/>
              <a:gd name="adj3" fmla="val 136959"/>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CE704F9A-C6BD-4F02-A57B-D09137C55874}"/>
              </a:ext>
            </a:extLst>
          </p:cNvPr>
          <p:cNvPicPr>
            <a:picLocks noChangeAspect="1"/>
          </p:cNvPicPr>
          <p:nvPr/>
        </p:nvPicPr>
        <p:blipFill rotWithShape="1">
          <a:blip r:embed="rId3"/>
          <a:srcRect l="18500" t="18416" r="36579" b="33230"/>
          <a:stretch/>
        </p:blipFill>
        <p:spPr>
          <a:xfrm>
            <a:off x="-19386" y="3044373"/>
            <a:ext cx="1938258" cy="1111020"/>
          </a:xfrm>
          <a:prstGeom prst="rect">
            <a:avLst/>
          </a:prstGeom>
          <a:ln w="6350">
            <a:noFill/>
          </a:ln>
        </p:spPr>
      </p:pic>
      <p:cxnSp>
        <p:nvCxnSpPr>
          <p:cNvPr id="99" name="Straight Arrow Connector 98">
            <a:extLst>
              <a:ext uri="{FF2B5EF4-FFF2-40B4-BE49-F238E27FC236}">
                <a16:creationId xmlns:a16="http://schemas.microsoft.com/office/drawing/2014/main" id="{1E3AC27D-7F87-40C3-A0C3-9461D3F2FC92}"/>
              </a:ext>
            </a:extLst>
          </p:cNvPr>
          <p:cNvCxnSpPr>
            <a:cxnSpLocks/>
            <a:stCxn id="27" idx="0"/>
          </p:cNvCxnSpPr>
          <p:nvPr/>
        </p:nvCxnSpPr>
        <p:spPr>
          <a:xfrm flipV="1">
            <a:off x="7017311" y="652145"/>
            <a:ext cx="0" cy="13451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52CAEC68-B6C2-47F5-8CBB-CF60372B5373}"/>
              </a:ext>
            </a:extLst>
          </p:cNvPr>
          <p:cNvCxnSpPr>
            <a:cxnSpLocks/>
            <a:stCxn id="23" idx="0"/>
            <a:endCxn id="27" idx="2"/>
          </p:cNvCxnSpPr>
          <p:nvPr/>
        </p:nvCxnSpPr>
        <p:spPr>
          <a:xfrm rot="16200000" flipH="1">
            <a:off x="5636287" y="753778"/>
            <a:ext cx="670214" cy="2091834"/>
          </a:xfrm>
          <a:prstGeom prst="bentConnector5">
            <a:avLst>
              <a:gd name="adj1" fmla="val -34109"/>
              <a:gd name="adj2" fmla="val 47840"/>
              <a:gd name="adj3" fmla="val 134109"/>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2416C7D-6CF6-4D17-AC4A-B3C7E85233AB}"/>
              </a:ext>
            </a:extLst>
          </p:cNvPr>
          <p:cNvCxnSpPr>
            <a:cxnSpLocks/>
            <a:stCxn id="26" idx="0"/>
            <a:endCxn id="27" idx="2"/>
          </p:cNvCxnSpPr>
          <p:nvPr/>
        </p:nvCxnSpPr>
        <p:spPr>
          <a:xfrm rot="5400000" flipH="1" flipV="1">
            <a:off x="5390345" y="1771436"/>
            <a:ext cx="1263599" cy="1990333"/>
          </a:xfrm>
          <a:prstGeom prst="bentConnector3">
            <a:avLst>
              <a:gd name="adj1" fmla="val 50000"/>
            </a:avLst>
          </a:prstGeom>
          <a:ln w="28575">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A5C1579A-7CBD-48CE-ADE0-C5995771F1A3}"/>
              </a:ext>
            </a:extLst>
          </p:cNvPr>
          <p:cNvSpPr/>
          <p:nvPr/>
        </p:nvSpPr>
        <p:spPr>
          <a:xfrm>
            <a:off x="663760" y="2662438"/>
            <a:ext cx="844747" cy="246221"/>
          </a:xfrm>
          <a:prstGeom prst="rect">
            <a:avLst/>
          </a:prstGeom>
          <a:solidFill>
            <a:schemeClr val="bg1"/>
          </a:solidFill>
        </p:spPr>
        <p:txBody>
          <a:bodyPr wrap="square">
            <a:spAutoFit/>
          </a:bodyPr>
          <a:lstStyle/>
          <a:p>
            <a:r>
              <a:rPr lang="en-US" sz="1000" dirty="0"/>
              <a:t>224x224x3</a:t>
            </a:r>
          </a:p>
        </p:txBody>
      </p:sp>
      <p:sp>
        <p:nvSpPr>
          <p:cNvPr id="125" name="Rectangle 124">
            <a:extLst>
              <a:ext uri="{FF2B5EF4-FFF2-40B4-BE49-F238E27FC236}">
                <a16:creationId xmlns:a16="http://schemas.microsoft.com/office/drawing/2014/main" id="{265C1633-A76A-4FBF-9A00-E7CF7E2D2DA9}"/>
              </a:ext>
            </a:extLst>
          </p:cNvPr>
          <p:cNvSpPr/>
          <p:nvPr/>
        </p:nvSpPr>
        <p:spPr>
          <a:xfrm>
            <a:off x="2176851" y="4173184"/>
            <a:ext cx="817444" cy="246221"/>
          </a:xfrm>
          <a:prstGeom prst="rect">
            <a:avLst/>
          </a:prstGeom>
          <a:solidFill>
            <a:schemeClr val="bg1"/>
          </a:solidFill>
        </p:spPr>
        <p:txBody>
          <a:bodyPr wrap="square">
            <a:spAutoFit/>
          </a:bodyPr>
          <a:lstStyle/>
          <a:p>
            <a:r>
              <a:rPr lang="en-US" sz="1000" dirty="0"/>
              <a:t>1000x300</a:t>
            </a:r>
          </a:p>
        </p:txBody>
      </p:sp>
      <p:sp>
        <p:nvSpPr>
          <p:cNvPr id="129" name="Rectangle 128">
            <a:extLst>
              <a:ext uri="{FF2B5EF4-FFF2-40B4-BE49-F238E27FC236}">
                <a16:creationId xmlns:a16="http://schemas.microsoft.com/office/drawing/2014/main" id="{858199D3-B7FE-4864-BEDB-AD7C0299709D}"/>
              </a:ext>
            </a:extLst>
          </p:cNvPr>
          <p:cNvSpPr/>
          <p:nvPr/>
        </p:nvSpPr>
        <p:spPr>
          <a:xfrm>
            <a:off x="5745962" y="2921001"/>
            <a:ext cx="3037862" cy="1869743"/>
          </a:xfrm>
          <a:prstGeom prst="rect">
            <a:avLst/>
          </a:prstGeom>
          <a:noFill/>
        </p:spPr>
        <p:txBody>
          <a:bodyPr wrap="square">
            <a:spAutoFit/>
          </a:bodyPr>
          <a:lstStyle/>
          <a:p>
            <a:pPr marL="171450" indent="-171450">
              <a:spcAft>
                <a:spcPts val="300"/>
              </a:spcAft>
              <a:buClr>
                <a:srgbClr val="C00000"/>
              </a:buClr>
              <a:buFont typeface="Wingdings" panose="05000000000000000000" pitchFamily="2" charset="2"/>
              <a:buChar char="§"/>
            </a:pPr>
            <a:r>
              <a:rPr lang="en-US" sz="1200" b="1" dirty="0"/>
              <a:t>FCC is a binary classification task </a:t>
            </a:r>
          </a:p>
          <a:p>
            <a:pPr marL="171450" indent="-171450">
              <a:spcAft>
                <a:spcPts val="300"/>
              </a:spcAft>
              <a:buClr>
                <a:srgbClr val="C00000"/>
              </a:buClr>
              <a:buFont typeface="Wingdings" panose="05000000000000000000" pitchFamily="2" charset="2"/>
              <a:buChar char="§"/>
            </a:pPr>
            <a:r>
              <a:rPr lang="en-US" sz="1200" b="1" dirty="0"/>
              <a:t>2-branch neural architecture with three subnetworks (vision, language, fusion) and 32M trainable parameters </a:t>
            </a:r>
          </a:p>
          <a:p>
            <a:pPr marL="171450" indent="-171450">
              <a:spcAft>
                <a:spcPts val="300"/>
              </a:spcAft>
              <a:buClr>
                <a:srgbClr val="C00000"/>
              </a:buClr>
              <a:buFont typeface="Wingdings" panose="05000000000000000000" pitchFamily="2" charset="2"/>
              <a:buChar char="§"/>
            </a:pPr>
            <a:r>
              <a:rPr lang="en-US" sz="1200" b="1" dirty="0"/>
              <a:t>FCC learns text and visual features from scratch in  a totally unsupervised manner</a:t>
            </a:r>
          </a:p>
          <a:p>
            <a:pPr marL="171450" indent="-171450">
              <a:spcAft>
                <a:spcPts val="300"/>
              </a:spcAft>
              <a:buClr>
                <a:srgbClr val="C00000"/>
              </a:buClr>
              <a:buFont typeface="Wingdings" panose="05000000000000000000" pitchFamily="2" charset="2"/>
              <a:buChar char="§"/>
            </a:pPr>
            <a:r>
              <a:rPr lang="en-US" sz="1200" b="1" dirty="0"/>
              <a:t>Back-propagation transfers information from the language to the visual model and vice versa</a:t>
            </a:r>
          </a:p>
        </p:txBody>
      </p:sp>
      <p:sp>
        <p:nvSpPr>
          <p:cNvPr id="132" name="Rectangle 131">
            <a:extLst>
              <a:ext uri="{FF2B5EF4-FFF2-40B4-BE49-F238E27FC236}">
                <a16:creationId xmlns:a16="http://schemas.microsoft.com/office/drawing/2014/main" id="{DE055FD9-36F4-4911-94F5-72C3F6966D5C}"/>
              </a:ext>
            </a:extLst>
          </p:cNvPr>
          <p:cNvSpPr/>
          <p:nvPr/>
        </p:nvSpPr>
        <p:spPr>
          <a:xfrm>
            <a:off x="3832843" y="960776"/>
            <a:ext cx="1465870" cy="276999"/>
          </a:xfrm>
          <a:prstGeom prst="rect">
            <a:avLst/>
          </a:prstGeom>
        </p:spPr>
        <p:txBody>
          <a:bodyPr wrap="square">
            <a:spAutoFit/>
          </a:bodyPr>
          <a:lstStyle/>
          <a:p>
            <a:pPr algn="ctr">
              <a:spcAft>
                <a:spcPts val="600"/>
              </a:spcAft>
            </a:pPr>
            <a:r>
              <a:rPr lang="en-US" sz="1200" b="1" dirty="0"/>
              <a:t>Vision subnetwork</a:t>
            </a:r>
          </a:p>
        </p:txBody>
      </p:sp>
      <p:sp>
        <p:nvSpPr>
          <p:cNvPr id="133" name="Rectangle 132">
            <a:extLst>
              <a:ext uri="{FF2B5EF4-FFF2-40B4-BE49-F238E27FC236}">
                <a16:creationId xmlns:a16="http://schemas.microsoft.com/office/drawing/2014/main" id="{C850D0A5-08FB-44AC-8AEB-9FA0D87084F3}"/>
              </a:ext>
            </a:extLst>
          </p:cNvPr>
          <p:cNvSpPr/>
          <p:nvPr/>
        </p:nvSpPr>
        <p:spPr>
          <a:xfrm>
            <a:off x="3994240" y="4328460"/>
            <a:ext cx="1572060" cy="461664"/>
          </a:xfrm>
          <a:prstGeom prst="rect">
            <a:avLst/>
          </a:prstGeom>
        </p:spPr>
        <p:txBody>
          <a:bodyPr wrap="square">
            <a:spAutoFit/>
          </a:bodyPr>
          <a:lstStyle/>
          <a:p>
            <a:pPr algn="ctr">
              <a:spcAft>
                <a:spcPts val="600"/>
              </a:spcAft>
            </a:pPr>
            <a:r>
              <a:rPr lang="en-US" sz="1200" b="1" dirty="0"/>
              <a:t>Language subnetwork</a:t>
            </a:r>
          </a:p>
        </p:txBody>
      </p:sp>
      <p:sp>
        <p:nvSpPr>
          <p:cNvPr id="134" name="Rectangle 133">
            <a:extLst>
              <a:ext uri="{FF2B5EF4-FFF2-40B4-BE49-F238E27FC236}">
                <a16:creationId xmlns:a16="http://schemas.microsoft.com/office/drawing/2014/main" id="{E57E1B45-3746-47C7-BE0F-2DE9C001DB4B}"/>
              </a:ext>
            </a:extLst>
          </p:cNvPr>
          <p:cNvSpPr/>
          <p:nvPr/>
        </p:nvSpPr>
        <p:spPr>
          <a:xfrm>
            <a:off x="7439212" y="1634487"/>
            <a:ext cx="1317264" cy="461665"/>
          </a:xfrm>
          <a:prstGeom prst="rect">
            <a:avLst/>
          </a:prstGeom>
        </p:spPr>
        <p:txBody>
          <a:bodyPr wrap="square">
            <a:spAutoFit/>
          </a:bodyPr>
          <a:lstStyle/>
          <a:p>
            <a:pPr algn="ctr">
              <a:spcAft>
                <a:spcPts val="600"/>
              </a:spcAft>
            </a:pPr>
            <a:r>
              <a:rPr lang="en-US" sz="1200" b="1" dirty="0"/>
              <a:t>Fusion subnetwork</a:t>
            </a:r>
          </a:p>
        </p:txBody>
      </p:sp>
    </p:spTree>
    <p:extLst>
      <p:ext uri="{BB962C8B-B14F-4D97-AF65-F5344CB8AC3E}">
        <p14:creationId xmlns:p14="http://schemas.microsoft.com/office/powerpoint/2010/main" val="242952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65772B-0EE1-4220-9F78-1D9BEAEF83B9}"/>
              </a:ext>
            </a:extLst>
          </p:cNvPr>
          <p:cNvPicPr>
            <a:picLocks noChangeAspect="1"/>
          </p:cNvPicPr>
          <p:nvPr/>
        </p:nvPicPr>
        <p:blipFill>
          <a:blip r:embed="rId3"/>
          <a:stretch>
            <a:fillRect/>
          </a:stretch>
        </p:blipFill>
        <p:spPr>
          <a:xfrm>
            <a:off x="107504" y="817932"/>
            <a:ext cx="7056784" cy="3484319"/>
          </a:xfrm>
          <a:prstGeom prst="rect">
            <a:avLst/>
          </a:prstGeom>
        </p:spPr>
      </p:pic>
      <p:sp>
        <p:nvSpPr>
          <p:cNvPr id="2" name="Slide Number Placeholder 1">
            <a:extLst>
              <a:ext uri="{FF2B5EF4-FFF2-40B4-BE49-F238E27FC236}">
                <a16:creationId xmlns:a16="http://schemas.microsoft.com/office/drawing/2014/main" id="{0C0B5CFB-D836-4106-BD09-EE220A585437}"/>
              </a:ext>
            </a:extLst>
          </p:cNvPr>
          <p:cNvSpPr>
            <a:spLocks noGrp="1"/>
          </p:cNvSpPr>
          <p:nvPr>
            <p:ph type="sldNum" sz="quarter" idx="4"/>
          </p:nvPr>
        </p:nvSpPr>
        <p:spPr/>
        <p:txBody>
          <a:bodyPr/>
          <a:lstStyle/>
          <a:p>
            <a:r>
              <a:rPr lang="it-IT" dirty="0"/>
              <a:t>							</a:t>
            </a:r>
            <a:fld id="{A5966B91-A095-42D1-A609-26FD12F997AA}" type="slidenum">
              <a:rPr lang="it-IT" smtClean="0"/>
              <a:pPr/>
              <a:t>6</a:t>
            </a:fld>
            <a:endParaRPr lang="it-IT" dirty="0"/>
          </a:p>
        </p:txBody>
      </p:sp>
      <p:pic>
        <p:nvPicPr>
          <p:cNvPr id="5" name="Content Placeholder 4">
            <a:extLst>
              <a:ext uri="{FF2B5EF4-FFF2-40B4-BE49-F238E27FC236}">
                <a16:creationId xmlns:a16="http://schemas.microsoft.com/office/drawing/2014/main" id="{FD3D8AB3-9C53-4FF4-8107-98AC746F4837}"/>
              </a:ext>
            </a:extLst>
          </p:cNvPr>
          <p:cNvPicPr>
            <a:picLocks noGrp="1" noChangeAspect="1"/>
          </p:cNvPicPr>
          <p:nvPr>
            <p:ph sz="half" idx="11"/>
          </p:nvPr>
        </p:nvPicPr>
        <p:blipFill rotWithShape="1">
          <a:blip r:embed="rId4"/>
          <a:srcRect l="21247" t="33514" r="40740" b="26091"/>
          <a:stretch/>
        </p:blipFill>
        <p:spPr>
          <a:xfrm>
            <a:off x="4572000" y="3273496"/>
            <a:ext cx="1617465" cy="966890"/>
          </a:xfrm>
          <a:prstGeom prst="rect">
            <a:avLst/>
          </a:prstGeom>
        </p:spPr>
      </p:pic>
      <p:sp>
        <p:nvSpPr>
          <p:cNvPr id="4" name="Content Placeholder 3">
            <a:extLst>
              <a:ext uri="{FF2B5EF4-FFF2-40B4-BE49-F238E27FC236}">
                <a16:creationId xmlns:a16="http://schemas.microsoft.com/office/drawing/2014/main" id="{A8C38DDC-8491-4830-B0E4-C8B630BCDE1F}"/>
              </a:ext>
            </a:extLst>
          </p:cNvPr>
          <p:cNvSpPr>
            <a:spLocks noGrp="1"/>
          </p:cNvSpPr>
          <p:nvPr>
            <p:ph sz="half" idx="17"/>
          </p:nvPr>
        </p:nvSpPr>
        <p:spPr>
          <a:xfrm>
            <a:off x="6716" y="311527"/>
            <a:ext cx="9120088" cy="635657"/>
          </a:xfrm>
        </p:spPr>
        <p:txBody>
          <a:bodyPr/>
          <a:lstStyle/>
          <a:p>
            <a:r>
              <a:rPr lang="en-US" dirty="0"/>
              <a:t>Look, Read… and Enrich</a:t>
            </a:r>
          </a:p>
        </p:txBody>
      </p:sp>
      <p:cxnSp>
        <p:nvCxnSpPr>
          <p:cNvPr id="9" name="Straight Connector 8">
            <a:extLst>
              <a:ext uri="{FF2B5EF4-FFF2-40B4-BE49-F238E27FC236}">
                <a16:creationId xmlns:a16="http://schemas.microsoft.com/office/drawing/2014/main" id="{7511EB57-FB1E-4E99-8AA2-FEA15660B37E}"/>
              </a:ext>
            </a:extLst>
          </p:cNvPr>
          <p:cNvCxnSpPr>
            <a:cxnSpLocks/>
          </p:cNvCxnSpPr>
          <p:nvPr/>
        </p:nvCxnSpPr>
        <p:spPr>
          <a:xfrm>
            <a:off x="1907703" y="4114170"/>
            <a:ext cx="197351"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17" name="Content Placeholder 4">
            <a:extLst>
              <a:ext uri="{FF2B5EF4-FFF2-40B4-BE49-F238E27FC236}">
                <a16:creationId xmlns:a16="http://schemas.microsoft.com/office/drawing/2014/main" id="{F69D07F2-3B34-4B07-A2F7-CE5A42BD363B}"/>
              </a:ext>
            </a:extLst>
          </p:cNvPr>
          <p:cNvPicPr>
            <a:picLocks noChangeAspect="1"/>
          </p:cNvPicPr>
          <p:nvPr/>
        </p:nvPicPr>
        <p:blipFill rotWithShape="1">
          <a:blip r:embed="rId4"/>
          <a:srcRect l="21247" t="46448" r="72637" b="39233"/>
          <a:stretch/>
        </p:blipFill>
        <p:spPr>
          <a:xfrm>
            <a:off x="1903808" y="4410428"/>
            <a:ext cx="328919" cy="433218"/>
          </a:xfrm>
          <a:prstGeom prst="rect">
            <a:avLst/>
          </a:prstGeom>
        </p:spPr>
      </p:pic>
      <p:sp>
        <p:nvSpPr>
          <p:cNvPr id="12" name="Rectangle 11">
            <a:extLst>
              <a:ext uri="{FF2B5EF4-FFF2-40B4-BE49-F238E27FC236}">
                <a16:creationId xmlns:a16="http://schemas.microsoft.com/office/drawing/2014/main" id="{8A90850A-3131-4C0E-8BBC-725164A928EA}"/>
              </a:ext>
            </a:extLst>
          </p:cNvPr>
          <p:cNvSpPr/>
          <p:nvPr/>
        </p:nvSpPr>
        <p:spPr>
          <a:xfrm>
            <a:off x="2143258" y="4506674"/>
            <a:ext cx="3910898" cy="369332"/>
          </a:xfrm>
          <a:prstGeom prst="rect">
            <a:avLst/>
          </a:prstGeom>
        </p:spPr>
        <p:txBody>
          <a:bodyPr wrap="square">
            <a:spAutoFit/>
          </a:bodyPr>
          <a:lstStyle/>
          <a:p>
            <a:r>
              <a:rPr lang="en-US" dirty="0">
                <a:solidFill>
                  <a:srgbClr val="000000"/>
                </a:solidFill>
              </a:rPr>
              <a:t>= Input word d-D embedding, D=300</a:t>
            </a:r>
          </a:p>
        </p:txBody>
      </p:sp>
      <p:cxnSp>
        <p:nvCxnSpPr>
          <p:cNvPr id="34" name="Straight Arrow Connector 33">
            <a:extLst>
              <a:ext uri="{FF2B5EF4-FFF2-40B4-BE49-F238E27FC236}">
                <a16:creationId xmlns:a16="http://schemas.microsoft.com/office/drawing/2014/main" id="{D129D993-F31C-4536-B72B-E2026B2ABD39}"/>
              </a:ext>
            </a:extLst>
          </p:cNvPr>
          <p:cNvCxnSpPr/>
          <p:nvPr/>
        </p:nvCxnSpPr>
        <p:spPr>
          <a:xfrm flipV="1">
            <a:off x="2006378" y="4127173"/>
            <a:ext cx="0" cy="28091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F9DFBCC-A9B5-4DFA-99C4-026C8D1A5AA9}"/>
              </a:ext>
            </a:extLst>
          </p:cNvPr>
          <p:cNvSpPr/>
          <p:nvPr/>
        </p:nvSpPr>
        <p:spPr>
          <a:xfrm>
            <a:off x="6156177" y="3958237"/>
            <a:ext cx="2923768" cy="461665"/>
          </a:xfrm>
          <a:prstGeom prst="rect">
            <a:avLst/>
          </a:prstGeom>
        </p:spPr>
        <p:txBody>
          <a:bodyPr wrap="square">
            <a:spAutoFit/>
          </a:bodyPr>
          <a:lstStyle/>
          <a:p>
            <a:r>
              <a:rPr lang="en-US" sz="1200" b="1" dirty="0">
                <a:solidFill>
                  <a:srgbClr val="333333"/>
                </a:solidFill>
              </a:rPr>
              <a:t>Learnt word embeddings and pre-trained semantic embeddings (HolE, Vecsigrafo)</a:t>
            </a:r>
          </a:p>
        </p:txBody>
      </p:sp>
      <p:sp>
        <p:nvSpPr>
          <p:cNvPr id="36" name="Rectangle 35">
            <a:extLst>
              <a:ext uri="{FF2B5EF4-FFF2-40B4-BE49-F238E27FC236}">
                <a16:creationId xmlns:a16="http://schemas.microsoft.com/office/drawing/2014/main" id="{948A8965-3613-440D-A948-0C279548DCC5}"/>
              </a:ext>
            </a:extLst>
          </p:cNvPr>
          <p:cNvSpPr/>
          <p:nvPr/>
        </p:nvSpPr>
        <p:spPr>
          <a:xfrm>
            <a:off x="6156177" y="3526573"/>
            <a:ext cx="2923768" cy="461665"/>
          </a:xfrm>
          <a:prstGeom prst="rect">
            <a:avLst/>
          </a:prstGeom>
        </p:spPr>
        <p:txBody>
          <a:bodyPr wrap="square">
            <a:spAutoFit/>
          </a:bodyPr>
          <a:lstStyle/>
          <a:p>
            <a:r>
              <a:rPr lang="en-US" sz="1200" b="1" dirty="0">
                <a:solidFill>
                  <a:srgbClr val="333333"/>
                </a:solidFill>
              </a:rPr>
              <a:t>Learnt and pre-trained word embeddings (FastText)</a:t>
            </a:r>
          </a:p>
        </p:txBody>
      </p:sp>
      <p:sp>
        <p:nvSpPr>
          <p:cNvPr id="37" name="Rectangle 36">
            <a:extLst>
              <a:ext uri="{FF2B5EF4-FFF2-40B4-BE49-F238E27FC236}">
                <a16:creationId xmlns:a16="http://schemas.microsoft.com/office/drawing/2014/main" id="{ADE3B378-7EBB-4493-BEA2-0D6E7A92834F}"/>
              </a:ext>
            </a:extLst>
          </p:cNvPr>
          <p:cNvSpPr/>
          <p:nvPr/>
        </p:nvSpPr>
        <p:spPr>
          <a:xfrm>
            <a:off x="6156177" y="3230855"/>
            <a:ext cx="3025662" cy="276999"/>
          </a:xfrm>
          <a:prstGeom prst="rect">
            <a:avLst/>
          </a:prstGeom>
        </p:spPr>
        <p:txBody>
          <a:bodyPr wrap="square">
            <a:spAutoFit/>
          </a:bodyPr>
          <a:lstStyle/>
          <a:p>
            <a:r>
              <a:rPr lang="en-US" sz="1200" b="1" dirty="0">
                <a:solidFill>
                  <a:srgbClr val="333333"/>
                </a:solidFill>
              </a:rPr>
              <a:t>Word embeddings learnt by the network</a:t>
            </a:r>
          </a:p>
        </p:txBody>
      </p:sp>
      <p:sp>
        <p:nvSpPr>
          <p:cNvPr id="19" name="Marcador de contenido 2">
            <a:extLst>
              <a:ext uri="{FF2B5EF4-FFF2-40B4-BE49-F238E27FC236}">
                <a16:creationId xmlns:a16="http://schemas.microsoft.com/office/drawing/2014/main" id="{396A8342-F18E-412D-8C43-394EBA26D43F}"/>
              </a:ext>
            </a:extLst>
          </p:cNvPr>
          <p:cNvSpPr txBox="1">
            <a:spLocks/>
          </p:cNvSpPr>
          <p:nvPr/>
        </p:nvSpPr>
        <p:spPr>
          <a:xfrm>
            <a:off x="6732240" y="742656"/>
            <a:ext cx="2347705" cy="1756167"/>
          </a:xfrm>
          <a:prstGeom prst="rect">
            <a:avLst/>
          </a:prstGeom>
        </p:spPr>
        <p:txBody>
          <a:bodyPr lIns="180000"/>
          <a:lstStyle>
            <a:lvl1pPr marL="342900" indent="-342900" algn="l" defTabSz="914400" rtl="0" eaLnBrk="1" latinLnBrk="0" hangingPunct="1">
              <a:spcBef>
                <a:spcPct val="20000"/>
              </a:spcBef>
              <a:buClr>
                <a:srgbClr val="EC2F00"/>
              </a:buClr>
              <a:buFont typeface="Wingdings" charset="2"/>
              <a:buChar char="§"/>
              <a:defRPr sz="2000" kern="1200">
                <a:solidFill>
                  <a:srgbClr val="1B3F7D"/>
                </a:solidFill>
                <a:latin typeface="+mn-lt"/>
                <a:ea typeface="+mn-ea"/>
                <a:cs typeface="+mn-cs"/>
              </a:defRPr>
            </a:lvl1pPr>
            <a:lvl2pPr marL="742950" indent="-285750" algn="l" defTabSz="914400" rtl="0" eaLnBrk="1" latinLnBrk="0" hangingPunct="1">
              <a:spcBef>
                <a:spcPct val="20000"/>
              </a:spcBef>
              <a:buClr>
                <a:srgbClr val="EC2F00"/>
              </a:buClr>
              <a:buSzPct val="80000"/>
              <a:buFont typeface="Wingdings" charset="2"/>
              <a:buChar char="§"/>
              <a:defRPr sz="1800" kern="1200">
                <a:solidFill>
                  <a:srgbClr val="1B3F7D"/>
                </a:solidFill>
                <a:latin typeface="+mn-lt"/>
                <a:ea typeface="+mn-ea"/>
                <a:cs typeface="+mn-cs"/>
              </a:defRPr>
            </a:lvl2pPr>
            <a:lvl3pPr marL="1143000" indent="-228600" algn="l" defTabSz="914400" rtl="0" eaLnBrk="1" latinLnBrk="0" hangingPunct="1">
              <a:spcBef>
                <a:spcPct val="20000"/>
              </a:spcBef>
              <a:buClr>
                <a:srgbClr val="EC2F00"/>
              </a:buClr>
              <a:buSzPct val="50000"/>
              <a:buFont typeface="Wingdings" charset="2"/>
              <a:buChar char="§"/>
              <a:defRPr sz="1600" kern="1200">
                <a:solidFill>
                  <a:srgbClr val="1B3F7D"/>
                </a:solidFill>
                <a:latin typeface="+mn-lt"/>
                <a:ea typeface="+mn-ea"/>
                <a:cs typeface="+mn-cs"/>
              </a:defRPr>
            </a:lvl3pPr>
            <a:lvl4pPr marL="1600200" indent="-228600" algn="l" defTabSz="914400" rtl="0" eaLnBrk="1" latinLnBrk="0" hangingPunct="1">
              <a:spcBef>
                <a:spcPct val="20000"/>
              </a:spcBef>
              <a:buClr>
                <a:srgbClr val="EC2F00"/>
              </a:buClr>
              <a:buSzPct val="30000"/>
              <a:buFont typeface="Wingdings" charset="2"/>
              <a:buChar char="§"/>
              <a:defRPr sz="1400" kern="1200">
                <a:solidFill>
                  <a:srgbClr val="1B3F7D"/>
                </a:solidFill>
                <a:latin typeface="+mn-lt"/>
                <a:ea typeface="+mn-ea"/>
                <a:cs typeface="+mn-cs"/>
              </a:defRPr>
            </a:lvl4pPr>
            <a:lvl5pPr marL="2057400" indent="-228600" algn="l" defTabSz="914400" rtl="0" eaLnBrk="1" latinLnBrk="0" hangingPunct="1">
              <a:spcBef>
                <a:spcPct val="20000"/>
              </a:spcBef>
              <a:buClr>
                <a:srgbClr val="EC2F00"/>
              </a:buClr>
              <a:buSzPct val="30000"/>
              <a:buFont typeface="Wingdings" charset="2"/>
              <a:buChar char="§"/>
              <a:defRPr sz="1200" kern="1200">
                <a:solidFill>
                  <a:srgbClr val="1B3F7D"/>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sz="1400" b="1" dirty="0">
                <a:solidFill>
                  <a:srgbClr val="4D4D4D"/>
                </a:solidFill>
                <a:latin typeface="Helmet"/>
              </a:rPr>
              <a:t>Word</a:t>
            </a:r>
            <a:r>
              <a:rPr lang="en-US" sz="1400" dirty="0">
                <a:solidFill>
                  <a:srgbClr val="4D4D4D"/>
                </a:solidFill>
                <a:latin typeface="Helmet"/>
              </a:rPr>
              <a:t>: “</a:t>
            </a:r>
            <a:r>
              <a:rPr lang="en-US" sz="1400" i="1" dirty="0">
                <a:solidFill>
                  <a:srgbClr val="4D4D4D"/>
                </a:solidFill>
                <a:latin typeface="Helmet"/>
              </a:rPr>
              <a:t>making”</a:t>
            </a:r>
          </a:p>
          <a:p>
            <a:pPr marL="0" indent="0" algn="ctr">
              <a:buNone/>
            </a:pPr>
            <a:endParaRPr lang="en-US" sz="1400" i="1" dirty="0">
              <a:solidFill>
                <a:srgbClr val="4D4D4D"/>
              </a:solidFill>
              <a:latin typeface="Helmet"/>
            </a:endParaRPr>
          </a:p>
          <a:p>
            <a:pPr marL="0" indent="0" algn="ctr">
              <a:buNone/>
            </a:pPr>
            <a:endParaRPr lang="en-US" sz="1400" dirty="0">
              <a:solidFill>
                <a:srgbClr val="4D4D4D"/>
              </a:solidFill>
              <a:latin typeface="Helmet"/>
            </a:endParaRPr>
          </a:p>
          <a:p>
            <a:pPr marL="0" indent="0" algn="ctr">
              <a:buNone/>
            </a:pPr>
            <a:r>
              <a:rPr lang="en-US" sz="1400" b="1" dirty="0">
                <a:solidFill>
                  <a:srgbClr val="4D4D4D"/>
                </a:solidFill>
                <a:latin typeface="Helmet"/>
              </a:rPr>
              <a:t>Lemma</a:t>
            </a:r>
            <a:r>
              <a:rPr lang="en-US" sz="1400" dirty="0">
                <a:solidFill>
                  <a:srgbClr val="4D4D4D"/>
                </a:solidFill>
                <a:latin typeface="Helmet"/>
              </a:rPr>
              <a:t>: “</a:t>
            </a:r>
            <a:r>
              <a:rPr lang="en-US" sz="1400" i="1" dirty="0">
                <a:solidFill>
                  <a:srgbClr val="4D4D4D"/>
                </a:solidFill>
                <a:latin typeface="Helmet"/>
              </a:rPr>
              <a:t>make”</a:t>
            </a:r>
          </a:p>
          <a:p>
            <a:pPr marL="0" indent="0" algn="ctr">
              <a:buNone/>
            </a:pPr>
            <a:endParaRPr lang="en-US" sz="1400" i="1" dirty="0">
              <a:solidFill>
                <a:srgbClr val="4D4D4D"/>
              </a:solidFill>
              <a:latin typeface="Helmet"/>
            </a:endParaRPr>
          </a:p>
          <a:p>
            <a:pPr marL="0" indent="0" algn="ctr">
              <a:buNone/>
            </a:pPr>
            <a:endParaRPr lang="en-US" sz="1400" dirty="0">
              <a:solidFill>
                <a:srgbClr val="4D4D4D"/>
              </a:solidFill>
              <a:latin typeface="Helmet"/>
            </a:endParaRPr>
          </a:p>
          <a:p>
            <a:pPr marL="0" indent="0" algn="ctr">
              <a:buNone/>
            </a:pPr>
            <a:r>
              <a:rPr lang="en-US" sz="1400" b="1" dirty="0">
                <a:solidFill>
                  <a:srgbClr val="4D4D4D"/>
                </a:solidFill>
                <a:latin typeface="Helmet"/>
              </a:rPr>
              <a:t>Concept (meaning): “</a:t>
            </a:r>
            <a:r>
              <a:rPr lang="en-US" sz="1400" i="1" dirty="0">
                <a:solidFill>
                  <a:srgbClr val="4D4D4D"/>
                </a:solidFill>
                <a:latin typeface="Helmet"/>
              </a:rPr>
              <a:t>Create or produce something”</a:t>
            </a:r>
            <a:endParaRPr lang="es-ES" sz="1400" i="1" dirty="0"/>
          </a:p>
        </p:txBody>
      </p:sp>
      <p:sp>
        <p:nvSpPr>
          <p:cNvPr id="20" name="Arrow: Down 19">
            <a:extLst>
              <a:ext uri="{FF2B5EF4-FFF2-40B4-BE49-F238E27FC236}">
                <a16:creationId xmlns:a16="http://schemas.microsoft.com/office/drawing/2014/main" id="{B740A9CD-38B3-49DD-A5C4-2CD5302BBE8A}"/>
              </a:ext>
            </a:extLst>
          </p:cNvPr>
          <p:cNvSpPr/>
          <p:nvPr/>
        </p:nvSpPr>
        <p:spPr>
          <a:xfrm>
            <a:off x="7884367" y="1219888"/>
            <a:ext cx="70709" cy="249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D071E594-C2DF-45C3-95B2-512BBAF00C8E}"/>
              </a:ext>
            </a:extLst>
          </p:cNvPr>
          <p:cNvSpPr/>
          <p:nvPr/>
        </p:nvSpPr>
        <p:spPr>
          <a:xfrm>
            <a:off x="7884368" y="1933374"/>
            <a:ext cx="70709" cy="249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62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2D008D-AE50-43D1-A696-112F61EDCF35}"/>
              </a:ext>
            </a:extLst>
          </p:cNvPr>
          <p:cNvSpPr>
            <a:spLocks noGrp="1"/>
          </p:cNvSpPr>
          <p:nvPr>
            <p:ph type="sldNum" sz="quarter" idx="4"/>
          </p:nvPr>
        </p:nvSpPr>
        <p:spPr/>
        <p:txBody>
          <a:bodyPr/>
          <a:lstStyle/>
          <a:p>
            <a:r>
              <a:rPr lang="it-IT" dirty="0"/>
              <a:t>							</a:t>
            </a:r>
            <a:fld id="{A5966B91-A095-42D1-A609-26FD12F997AA}" type="slidenum">
              <a:rPr lang="it-IT" smtClean="0"/>
              <a:pPr/>
              <a:t>7</a:t>
            </a:fld>
            <a:endParaRPr lang="it-IT" dirty="0"/>
          </a:p>
        </p:txBody>
      </p:sp>
      <p:sp>
        <p:nvSpPr>
          <p:cNvPr id="3" name="Content Placeholder 2">
            <a:extLst>
              <a:ext uri="{FF2B5EF4-FFF2-40B4-BE49-F238E27FC236}">
                <a16:creationId xmlns:a16="http://schemas.microsoft.com/office/drawing/2014/main" id="{EE1DEF2E-88BC-4A44-BAAB-8EAF91371AC6}"/>
              </a:ext>
            </a:extLst>
          </p:cNvPr>
          <p:cNvSpPr>
            <a:spLocks noGrp="1"/>
          </p:cNvSpPr>
          <p:nvPr>
            <p:ph sz="half" idx="11"/>
          </p:nvPr>
        </p:nvSpPr>
        <p:spPr>
          <a:xfrm>
            <a:off x="282284" y="2492477"/>
            <a:ext cx="8568952" cy="2134071"/>
          </a:xfrm>
        </p:spPr>
        <p:txBody>
          <a:bodyPr/>
          <a:lstStyle/>
          <a:p>
            <a:r>
              <a:rPr lang="en-US" sz="1600" b="1" dirty="0"/>
              <a:t>Vecsigrafo jointly learns word and concept embeddings</a:t>
            </a:r>
            <a:endParaRPr lang="en-US" sz="1600" dirty="0"/>
          </a:p>
          <a:p>
            <a:r>
              <a:rPr lang="en-US" sz="1600" dirty="0"/>
              <a:t>Combines </a:t>
            </a:r>
            <a:r>
              <a:rPr lang="en-US" sz="1600" b="1" dirty="0"/>
              <a:t>corpus-based</a:t>
            </a:r>
            <a:r>
              <a:rPr lang="en-US" sz="1600" dirty="0"/>
              <a:t> </a:t>
            </a:r>
            <a:r>
              <a:rPr lang="en-US" sz="1600" b="1" dirty="0"/>
              <a:t>and graph-based </a:t>
            </a:r>
            <a:r>
              <a:rPr lang="en-US" sz="1600" dirty="0"/>
              <a:t>approaches</a:t>
            </a:r>
          </a:p>
          <a:p>
            <a:r>
              <a:rPr lang="en-US" sz="1600" b="1" dirty="0"/>
              <a:t>Extends Swivel algorithm </a:t>
            </a:r>
            <a:r>
              <a:rPr lang="en-US" sz="1600" dirty="0"/>
              <a:t>to consider both lexical and semantic entries as part of the vocabulary</a:t>
            </a:r>
          </a:p>
          <a:p>
            <a:pPr lvl="1"/>
            <a:r>
              <a:rPr lang="en-US" sz="1400" b="1" dirty="0"/>
              <a:t>The corpus is lemmatized following different tokenization strategies, disambiguated and expanded</a:t>
            </a:r>
            <a:endParaRPr lang="en-US" sz="1400" dirty="0"/>
          </a:p>
          <a:p>
            <a:pPr lvl="1"/>
            <a:r>
              <a:rPr lang="en-US" sz="1400" b="1" dirty="0"/>
              <a:t>Word and semantic (lemma and concept from the KG) embeddings are then jointly learnt</a:t>
            </a:r>
            <a:endParaRPr lang="en-US" sz="1400" dirty="0"/>
          </a:p>
          <a:p>
            <a:r>
              <a:rPr lang="es-ES" sz="1600" dirty="0"/>
              <a:t>In FCC </a:t>
            </a:r>
            <a:r>
              <a:rPr lang="es-ES" sz="1600" dirty="0" err="1"/>
              <a:t>we</a:t>
            </a:r>
            <a:r>
              <a:rPr lang="es-ES" sz="1600" dirty="0"/>
              <a:t> use </a:t>
            </a:r>
            <a:r>
              <a:rPr lang="es-ES" sz="1600" b="1" dirty="0"/>
              <a:t>Sensigrafo, </a:t>
            </a:r>
            <a:r>
              <a:rPr lang="es-ES" sz="1600" b="1" dirty="0" err="1"/>
              <a:t>the</a:t>
            </a:r>
            <a:r>
              <a:rPr lang="es-ES" sz="1600" b="1" dirty="0"/>
              <a:t> Cogito KG</a:t>
            </a:r>
            <a:r>
              <a:rPr lang="es-ES" sz="1600" dirty="0"/>
              <a:t>, </a:t>
            </a:r>
            <a:r>
              <a:rPr lang="es-ES" sz="1600" dirty="0" err="1"/>
              <a:t>with</a:t>
            </a:r>
            <a:r>
              <a:rPr lang="es-ES" sz="1600" dirty="0"/>
              <a:t> </a:t>
            </a:r>
            <a:r>
              <a:rPr lang="en-US" sz="1600" dirty="0"/>
              <a:t>~300K concepts, ~400K lemmas and 80+ relation types (~2.8 million links) per language (14)</a:t>
            </a:r>
          </a:p>
          <a:p>
            <a:endParaRPr lang="es-ES" sz="1600" dirty="0"/>
          </a:p>
        </p:txBody>
      </p:sp>
      <p:sp>
        <p:nvSpPr>
          <p:cNvPr id="4" name="Content Placeholder 3">
            <a:extLst>
              <a:ext uri="{FF2B5EF4-FFF2-40B4-BE49-F238E27FC236}">
                <a16:creationId xmlns:a16="http://schemas.microsoft.com/office/drawing/2014/main" id="{34DD5A90-9FD1-4CD6-985A-0FE417FF01E6}"/>
              </a:ext>
            </a:extLst>
          </p:cNvPr>
          <p:cNvSpPr>
            <a:spLocks noGrp="1"/>
          </p:cNvSpPr>
          <p:nvPr>
            <p:ph sz="half" idx="17"/>
          </p:nvPr>
        </p:nvSpPr>
        <p:spPr/>
        <p:txBody>
          <a:bodyPr/>
          <a:lstStyle/>
          <a:p>
            <a:r>
              <a:rPr lang="en-US" dirty="0"/>
              <a:t>Vecsigrafo</a:t>
            </a:r>
            <a:endParaRPr lang="es-ES" dirty="0"/>
          </a:p>
        </p:txBody>
      </p:sp>
      <p:pic>
        <p:nvPicPr>
          <p:cNvPr id="5" name="Imagen 6">
            <a:extLst>
              <a:ext uri="{FF2B5EF4-FFF2-40B4-BE49-F238E27FC236}">
                <a16:creationId xmlns:a16="http://schemas.microsoft.com/office/drawing/2014/main" id="{9CB60212-D5F7-48CC-94BC-F67EDD4EA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616" y="1155943"/>
            <a:ext cx="6840760" cy="1271791"/>
          </a:xfrm>
          <a:prstGeom prst="rect">
            <a:avLst/>
          </a:prstGeom>
        </p:spPr>
      </p:pic>
      <p:pic>
        <p:nvPicPr>
          <p:cNvPr id="1026" name="Picture 2" descr="Image result for semantic web journal logo&quot;">
            <a:extLst>
              <a:ext uri="{FF2B5EF4-FFF2-40B4-BE49-F238E27FC236}">
                <a16:creationId xmlns:a16="http://schemas.microsoft.com/office/drawing/2014/main" id="{E1DEB14C-7435-4B24-A4F1-3C7067D0D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1" y="4371950"/>
            <a:ext cx="855246" cy="540673"/>
          </a:xfrm>
          <a:prstGeom prst="rect">
            <a:avLst/>
          </a:prstGeom>
          <a:solidFill>
            <a:schemeClr val="bg1"/>
          </a:solidFill>
        </p:spPr>
      </p:pic>
      <p:sp>
        <p:nvSpPr>
          <p:cNvPr id="8" name="Rectangle 7">
            <a:extLst>
              <a:ext uri="{FF2B5EF4-FFF2-40B4-BE49-F238E27FC236}">
                <a16:creationId xmlns:a16="http://schemas.microsoft.com/office/drawing/2014/main" id="{1372AF33-9586-4022-8C2F-BEA6FB9FBB91}"/>
              </a:ext>
            </a:extLst>
          </p:cNvPr>
          <p:cNvSpPr/>
          <p:nvPr/>
        </p:nvSpPr>
        <p:spPr>
          <a:xfrm>
            <a:off x="887016" y="4547188"/>
            <a:ext cx="6781328" cy="369332"/>
          </a:xfrm>
          <a:prstGeom prst="rect">
            <a:avLst/>
          </a:prstGeom>
        </p:spPr>
        <p:txBody>
          <a:bodyPr wrap="square">
            <a:spAutoFit/>
          </a:bodyPr>
          <a:lstStyle/>
          <a:p>
            <a:r>
              <a:rPr lang="en-US" b="1" dirty="0">
                <a:solidFill>
                  <a:schemeClr val="accent6">
                    <a:lumMod val="50000"/>
                  </a:schemeClr>
                </a:solidFill>
                <a:latin typeface="Myriad Pro"/>
                <a:hlinkClick r:id="rId4">
                  <a:extLst>
                    <a:ext uri="{A12FA001-AC4F-418D-AE19-62706E023703}">
                      <ahyp:hlinkClr xmlns:ahyp="http://schemas.microsoft.com/office/drawing/2018/hyperlinkcolor" val="tx"/>
                    </a:ext>
                  </a:extLst>
                </a:hlinkClick>
              </a:rPr>
              <a:t>Vecsigrafo: Corpus-based Word-Concept Embeddings</a:t>
            </a:r>
            <a:endParaRPr lang="en-US" b="1" dirty="0">
              <a:solidFill>
                <a:schemeClr val="accent6">
                  <a:lumMod val="50000"/>
                </a:schemeClr>
              </a:solidFill>
            </a:endParaRPr>
          </a:p>
        </p:txBody>
      </p:sp>
    </p:spTree>
    <p:extLst>
      <p:ext uri="{BB962C8B-B14F-4D97-AF65-F5344CB8AC3E}">
        <p14:creationId xmlns:p14="http://schemas.microsoft.com/office/powerpoint/2010/main" val="3584149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5FB762-17B8-42C0-81B2-99E44737BD63}"/>
              </a:ext>
            </a:extLst>
          </p:cNvPr>
          <p:cNvSpPr>
            <a:spLocks noGrp="1"/>
          </p:cNvSpPr>
          <p:nvPr>
            <p:ph type="sldNum" sz="quarter" idx="4"/>
          </p:nvPr>
        </p:nvSpPr>
        <p:spPr/>
        <p:txBody>
          <a:bodyPr/>
          <a:lstStyle/>
          <a:p>
            <a:r>
              <a:rPr lang="it-IT" dirty="0"/>
              <a:t>							</a:t>
            </a:r>
            <a:fld id="{A5966B91-A095-42D1-A609-26FD12F997AA}" type="slidenum">
              <a:rPr lang="it-IT" smtClean="0"/>
              <a:pPr/>
              <a:t>8</a:t>
            </a:fld>
            <a:endParaRPr lang="it-IT" dirty="0"/>
          </a:p>
        </p:txBody>
      </p:sp>
      <p:sp>
        <p:nvSpPr>
          <p:cNvPr id="3" name="Content Placeholder 2">
            <a:extLst>
              <a:ext uri="{FF2B5EF4-FFF2-40B4-BE49-F238E27FC236}">
                <a16:creationId xmlns:a16="http://schemas.microsoft.com/office/drawing/2014/main" id="{3626748B-8B06-413C-82C9-C5DCFD759F52}"/>
              </a:ext>
            </a:extLst>
          </p:cNvPr>
          <p:cNvSpPr>
            <a:spLocks noGrp="1"/>
          </p:cNvSpPr>
          <p:nvPr>
            <p:ph sz="half" idx="11"/>
          </p:nvPr>
        </p:nvSpPr>
        <p:spPr>
          <a:xfrm>
            <a:off x="4427984" y="1131590"/>
            <a:ext cx="4392486" cy="3700383"/>
          </a:xfrm>
        </p:spPr>
        <p:txBody>
          <a:bodyPr/>
          <a:lstStyle/>
          <a:p>
            <a:r>
              <a:rPr lang="en-US" sz="1400" b="1" dirty="0"/>
              <a:t>Two supervised baselines. </a:t>
            </a:r>
            <a:r>
              <a:rPr lang="en-US" sz="1400" dirty="0"/>
              <a:t>First, train visual and text networks in a SciGraph classification task</a:t>
            </a:r>
            <a:endParaRPr lang="en-US" sz="1200" dirty="0"/>
          </a:p>
          <a:p>
            <a:pPr lvl="1"/>
            <a:r>
              <a:rPr lang="en-US" sz="1200" b="1" dirty="0"/>
              <a:t>Direct combination:</a:t>
            </a:r>
            <a:r>
              <a:rPr lang="en-US" sz="1200" dirty="0"/>
              <a:t> Calculate softmax similarity between the output of both networks</a:t>
            </a:r>
          </a:p>
          <a:p>
            <a:pPr lvl="1"/>
            <a:r>
              <a:rPr lang="en-US" sz="1200" b="1" dirty="0"/>
              <a:t>Supervised pre-training:</a:t>
            </a:r>
            <a:r>
              <a:rPr lang="en-US" sz="1200" dirty="0"/>
              <a:t> Freeze feature extraction trunks and train FCC on fully connected layers</a:t>
            </a:r>
          </a:p>
          <a:p>
            <a:r>
              <a:rPr lang="en-US" sz="1400" b="1" dirty="0"/>
              <a:t>All variations of FCC improve over the baselines</a:t>
            </a:r>
          </a:p>
          <a:p>
            <a:r>
              <a:rPr lang="en-US" sz="1400" dirty="0"/>
              <a:t>Results using pre-trained VGG16 visual features suggest the </a:t>
            </a:r>
            <a:r>
              <a:rPr lang="en-US" sz="1400" b="1" dirty="0"/>
              <a:t>visual information contained in scientific figures differs from natural images</a:t>
            </a:r>
          </a:p>
          <a:p>
            <a:r>
              <a:rPr lang="en-US" sz="1400" b="1" dirty="0"/>
              <a:t>Enrichment and corpus size help</a:t>
            </a:r>
          </a:p>
          <a:p>
            <a:r>
              <a:rPr lang="en-US" sz="1400" dirty="0"/>
              <a:t>Semantic enrichment with </a:t>
            </a:r>
            <a:r>
              <a:rPr lang="en-US" sz="1400" b="1" dirty="0"/>
              <a:t>Vecsigrafo improved over HolE</a:t>
            </a:r>
            <a:r>
              <a:rPr lang="en-US" sz="1400" dirty="0"/>
              <a:t>, suggesting limited KG coverage</a:t>
            </a:r>
          </a:p>
          <a:p>
            <a:r>
              <a:rPr lang="en-US" sz="1400" b="1" dirty="0"/>
              <a:t>Domain specificity over sheer corpus size</a:t>
            </a:r>
            <a:r>
              <a:rPr lang="en-US" sz="1400" dirty="0"/>
              <a:t> </a:t>
            </a:r>
            <a:r>
              <a:rPr lang="en-US" sz="1400" b="1" dirty="0"/>
              <a:t>for Vecsigrafo training </a:t>
            </a:r>
            <a:r>
              <a:rPr lang="en-US" sz="1400" dirty="0"/>
              <a:t>(Semantic Scholar vs. Wikipedia)</a:t>
            </a:r>
          </a:p>
        </p:txBody>
      </p:sp>
      <p:sp>
        <p:nvSpPr>
          <p:cNvPr id="4" name="Content Placeholder 3">
            <a:extLst>
              <a:ext uri="{FF2B5EF4-FFF2-40B4-BE49-F238E27FC236}">
                <a16:creationId xmlns:a16="http://schemas.microsoft.com/office/drawing/2014/main" id="{5E274187-BB02-4364-856E-FEE4BB3626DD}"/>
              </a:ext>
            </a:extLst>
          </p:cNvPr>
          <p:cNvSpPr>
            <a:spLocks noGrp="1"/>
          </p:cNvSpPr>
          <p:nvPr>
            <p:ph sz="half" idx="17"/>
          </p:nvPr>
        </p:nvSpPr>
        <p:spPr/>
        <p:txBody>
          <a:bodyPr/>
          <a:lstStyle/>
          <a:p>
            <a:r>
              <a:rPr lang="en-US" dirty="0"/>
              <a:t>FCC - Evaluation</a:t>
            </a:r>
          </a:p>
        </p:txBody>
      </p:sp>
      <p:pic>
        <p:nvPicPr>
          <p:cNvPr id="5" name="Picture 4">
            <a:extLst>
              <a:ext uri="{FF2B5EF4-FFF2-40B4-BE49-F238E27FC236}">
                <a16:creationId xmlns:a16="http://schemas.microsoft.com/office/drawing/2014/main" id="{4C5D2C2E-5E0C-4F9F-A523-A7DB6C299A35}"/>
              </a:ext>
            </a:extLst>
          </p:cNvPr>
          <p:cNvPicPr>
            <a:picLocks noChangeAspect="1"/>
          </p:cNvPicPr>
          <p:nvPr/>
        </p:nvPicPr>
        <p:blipFill rotWithShape="1">
          <a:blip r:embed="rId3"/>
          <a:srcRect l="13775" t="19201" r="19288" b="10800"/>
          <a:stretch/>
        </p:blipFill>
        <p:spPr>
          <a:xfrm>
            <a:off x="395536" y="1546694"/>
            <a:ext cx="3960440" cy="2329671"/>
          </a:xfrm>
          <a:prstGeom prst="rect">
            <a:avLst/>
          </a:prstGeom>
        </p:spPr>
      </p:pic>
      <p:pic>
        <p:nvPicPr>
          <p:cNvPr id="6" name="Picture 2" descr="Resultado de imagen de logo semantic scholar">
            <a:extLst>
              <a:ext uri="{FF2B5EF4-FFF2-40B4-BE49-F238E27FC236}">
                <a16:creationId xmlns:a16="http://schemas.microsoft.com/office/drawing/2014/main" id="{0C50FB17-03D8-4122-91C1-7EF5D6EC73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8" y="4331159"/>
            <a:ext cx="1518332" cy="2894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de scigraph">
            <a:extLst>
              <a:ext uri="{FF2B5EF4-FFF2-40B4-BE49-F238E27FC236}">
                <a16:creationId xmlns:a16="http://schemas.microsoft.com/office/drawing/2014/main" id="{4D701BCE-3805-41F6-845B-67C4FAFBC2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4331159"/>
            <a:ext cx="1116632" cy="2894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ikipedia logo&quot;">
            <a:extLst>
              <a:ext uri="{FF2B5EF4-FFF2-40B4-BE49-F238E27FC236}">
                <a16:creationId xmlns:a16="http://schemas.microsoft.com/office/drawing/2014/main" id="{DFECC6C1-EE6C-4582-AC38-04095393AF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904" y="4231862"/>
            <a:ext cx="534719" cy="488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20E3FC-D7C1-473F-B0BA-73B31CAAE1F7}"/>
              </a:ext>
            </a:extLst>
          </p:cNvPr>
          <p:cNvSpPr/>
          <p:nvPr/>
        </p:nvSpPr>
        <p:spPr>
          <a:xfrm>
            <a:off x="2086658" y="4563715"/>
            <a:ext cx="1068947" cy="307777"/>
          </a:xfrm>
          <a:prstGeom prst="rect">
            <a:avLst/>
          </a:prstGeom>
        </p:spPr>
        <p:txBody>
          <a:bodyPr wrap="none">
            <a:spAutoFit/>
          </a:bodyPr>
          <a:lstStyle/>
          <a:p>
            <a:r>
              <a:rPr lang="en-US" sz="1400" b="1" dirty="0"/>
              <a:t>39M papers</a:t>
            </a:r>
          </a:p>
        </p:txBody>
      </p:sp>
      <p:sp>
        <p:nvSpPr>
          <p:cNvPr id="10" name="Rectangle 9">
            <a:extLst>
              <a:ext uri="{FF2B5EF4-FFF2-40B4-BE49-F238E27FC236}">
                <a16:creationId xmlns:a16="http://schemas.microsoft.com/office/drawing/2014/main" id="{E98208CC-3E62-4A4A-AA5E-05D5A7A1C47A}"/>
              </a:ext>
            </a:extLst>
          </p:cNvPr>
          <p:cNvSpPr/>
          <p:nvPr/>
        </p:nvSpPr>
        <p:spPr>
          <a:xfrm>
            <a:off x="365196" y="4561221"/>
            <a:ext cx="1384225" cy="307777"/>
          </a:xfrm>
          <a:prstGeom prst="rect">
            <a:avLst/>
          </a:prstGeom>
        </p:spPr>
        <p:txBody>
          <a:bodyPr wrap="none">
            <a:spAutoFit/>
          </a:bodyPr>
          <a:lstStyle/>
          <a:p>
            <a:r>
              <a:rPr lang="en-US" sz="1400" b="1" dirty="0"/>
              <a:t>7M publications</a:t>
            </a:r>
          </a:p>
        </p:txBody>
      </p:sp>
    </p:spTree>
    <p:extLst>
      <p:ext uri="{BB962C8B-B14F-4D97-AF65-F5344CB8AC3E}">
        <p14:creationId xmlns:p14="http://schemas.microsoft.com/office/powerpoint/2010/main" val="389795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C79120-71D1-491C-ACBD-D993BA18BB37}"/>
              </a:ext>
            </a:extLst>
          </p:cNvPr>
          <p:cNvSpPr>
            <a:spLocks noGrp="1"/>
          </p:cNvSpPr>
          <p:nvPr>
            <p:ph type="sldNum" sz="quarter" idx="4"/>
          </p:nvPr>
        </p:nvSpPr>
        <p:spPr/>
        <p:txBody>
          <a:bodyPr/>
          <a:lstStyle/>
          <a:p>
            <a:r>
              <a:rPr lang="it-IT"/>
              <a:t>							</a:t>
            </a:r>
            <a:fld id="{A5966B91-A095-42D1-A609-26FD12F997AA}" type="slidenum">
              <a:rPr lang="it-IT" smtClean="0"/>
              <a:pPr/>
              <a:t>9</a:t>
            </a:fld>
            <a:endParaRPr lang="it-IT" dirty="0"/>
          </a:p>
        </p:txBody>
      </p:sp>
      <p:sp>
        <p:nvSpPr>
          <p:cNvPr id="4" name="Content Placeholder 3">
            <a:extLst>
              <a:ext uri="{FF2B5EF4-FFF2-40B4-BE49-F238E27FC236}">
                <a16:creationId xmlns:a16="http://schemas.microsoft.com/office/drawing/2014/main" id="{E7999F07-5528-4C4C-AF36-4989AD4B86E3}"/>
              </a:ext>
            </a:extLst>
          </p:cNvPr>
          <p:cNvSpPr>
            <a:spLocks noGrp="1"/>
          </p:cNvSpPr>
          <p:nvPr>
            <p:ph sz="half" idx="17"/>
          </p:nvPr>
        </p:nvSpPr>
        <p:spPr/>
        <p:txBody>
          <a:bodyPr/>
          <a:lstStyle/>
          <a:p>
            <a:r>
              <a:rPr lang="en-US" dirty="0"/>
              <a:t>Qualitative analysis – Visual features</a:t>
            </a:r>
          </a:p>
        </p:txBody>
      </p:sp>
      <p:pic>
        <p:nvPicPr>
          <p:cNvPr id="10" name="Content Placeholder 5">
            <a:extLst>
              <a:ext uri="{FF2B5EF4-FFF2-40B4-BE49-F238E27FC236}">
                <a16:creationId xmlns:a16="http://schemas.microsoft.com/office/drawing/2014/main" id="{1515CD86-F239-46EC-989A-7F99E2438031}"/>
              </a:ext>
            </a:extLst>
          </p:cNvPr>
          <p:cNvPicPr>
            <a:picLocks noGrp="1" noChangeAspect="1"/>
          </p:cNvPicPr>
          <p:nvPr>
            <p:ph sz="half" idx="11"/>
          </p:nvPr>
        </p:nvPicPr>
        <p:blipFill>
          <a:blip r:embed="rId2" cstate="print">
            <a:extLst>
              <a:ext uri="{28A0092B-C50C-407E-A947-70E740481C1C}">
                <a14:useLocalDpi xmlns:a14="http://schemas.microsoft.com/office/drawing/2010/main" val="0"/>
              </a:ext>
            </a:extLst>
          </a:blip>
          <a:stretch>
            <a:fillRect/>
          </a:stretch>
        </p:blipFill>
        <p:spPr>
          <a:xfrm>
            <a:off x="667305" y="1102160"/>
            <a:ext cx="5828924" cy="3791482"/>
          </a:xfrm>
        </p:spPr>
      </p:pic>
      <p:sp>
        <p:nvSpPr>
          <p:cNvPr id="5" name="Rectangle 4">
            <a:extLst>
              <a:ext uri="{FF2B5EF4-FFF2-40B4-BE49-F238E27FC236}">
                <a16:creationId xmlns:a16="http://schemas.microsoft.com/office/drawing/2014/main" id="{71F7E2F8-8B5F-4230-BD2F-65A7036D63F3}"/>
              </a:ext>
            </a:extLst>
          </p:cNvPr>
          <p:cNvSpPr/>
          <p:nvPr/>
        </p:nvSpPr>
        <p:spPr>
          <a:xfrm>
            <a:off x="6323859" y="1085774"/>
            <a:ext cx="2712638" cy="3131627"/>
          </a:xfrm>
          <a:prstGeom prst="rect">
            <a:avLst/>
          </a:prstGeom>
          <a:noFill/>
        </p:spPr>
        <p:txBody>
          <a:bodyPr wrap="square">
            <a:spAutoFit/>
          </a:bodyPr>
          <a:lstStyle/>
          <a:p>
            <a:pPr marL="171450" indent="-171450">
              <a:spcAft>
                <a:spcPts val="300"/>
              </a:spcAft>
              <a:buClr>
                <a:srgbClr val="C00000"/>
              </a:buClr>
              <a:buFont typeface="Wingdings" panose="05000000000000000000" pitchFamily="2" charset="2"/>
              <a:buChar char="§"/>
            </a:pPr>
            <a:r>
              <a:rPr lang="en-US" sz="1200" b="1" dirty="0"/>
              <a:t>Analysis carried out on the (unconstrained) SciGraph dataset</a:t>
            </a:r>
          </a:p>
          <a:p>
            <a:pPr marL="171450" indent="-171450">
              <a:spcAft>
                <a:spcPts val="300"/>
              </a:spcAft>
              <a:buClr>
                <a:srgbClr val="C00000"/>
              </a:buClr>
              <a:buFont typeface="Wingdings" panose="05000000000000000000" pitchFamily="2" charset="2"/>
              <a:buChar char="§"/>
            </a:pPr>
            <a:r>
              <a:rPr lang="en-US" sz="1200" b="1" dirty="0"/>
              <a:t>Focus on the 512 features in the last visual convolutional block</a:t>
            </a:r>
          </a:p>
          <a:p>
            <a:pPr marL="171450" indent="-171450">
              <a:spcAft>
                <a:spcPts val="300"/>
              </a:spcAft>
              <a:buClr>
                <a:srgbClr val="C00000"/>
              </a:buClr>
              <a:buFont typeface="Wingdings" panose="05000000000000000000" pitchFamily="2" charset="2"/>
              <a:buChar char="§"/>
            </a:pPr>
            <a:r>
              <a:rPr lang="en-US" sz="1200" b="1" dirty="0"/>
              <a:t>Select those with the most significant activation over the dataset</a:t>
            </a:r>
          </a:p>
          <a:p>
            <a:pPr marL="171450" indent="-171450">
              <a:spcAft>
                <a:spcPts val="300"/>
              </a:spcAft>
              <a:buClr>
                <a:srgbClr val="C00000"/>
              </a:buClr>
              <a:buFont typeface="Wingdings" panose="05000000000000000000" pitchFamily="2" charset="2"/>
              <a:buChar char="§"/>
            </a:pPr>
            <a:r>
              <a:rPr lang="en-US" sz="1200" b="1" dirty="0"/>
              <a:t>Select the figures that most significantly activate such features</a:t>
            </a:r>
          </a:p>
          <a:p>
            <a:pPr marL="171450" indent="-171450">
              <a:spcAft>
                <a:spcPts val="300"/>
              </a:spcAft>
              <a:buClr>
                <a:srgbClr val="C00000"/>
              </a:buClr>
              <a:buFont typeface="Wingdings" panose="05000000000000000000" pitchFamily="2" charset="2"/>
              <a:buChar char="§"/>
            </a:pPr>
            <a:r>
              <a:rPr lang="en-US" sz="1200" b="1" dirty="0"/>
              <a:t>Only figures were used, no text</a:t>
            </a:r>
          </a:p>
          <a:p>
            <a:pPr marL="171450" indent="-171450">
              <a:spcAft>
                <a:spcPts val="300"/>
              </a:spcAft>
              <a:buClr>
                <a:srgbClr val="C00000"/>
              </a:buClr>
              <a:buFont typeface="Wingdings" panose="05000000000000000000" pitchFamily="2" charset="2"/>
              <a:buChar char="§"/>
            </a:pPr>
            <a:r>
              <a:rPr lang="en-US" sz="1200" b="1" dirty="0"/>
              <a:t>Distinct visual patterns emerge in each selected feature</a:t>
            </a:r>
          </a:p>
          <a:p>
            <a:pPr marL="171450" indent="-171450">
              <a:spcAft>
                <a:spcPts val="300"/>
              </a:spcAft>
              <a:buClr>
                <a:srgbClr val="C00000"/>
              </a:buClr>
              <a:buFont typeface="Wingdings" panose="05000000000000000000" pitchFamily="2" charset="2"/>
              <a:buChar char="§"/>
            </a:pPr>
            <a:r>
              <a:rPr lang="en-US" sz="1200" b="1" dirty="0"/>
              <a:t>Key elements clearly discriminated</a:t>
            </a:r>
          </a:p>
          <a:p>
            <a:pPr marL="171450" indent="-171450">
              <a:spcAft>
                <a:spcPts val="300"/>
              </a:spcAft>
              <a:buClr>
                <a:srgbClr val="C00000"/>
              </a:buClr>
              <a:buFont typeface="Wingdings" panose="05000000000000000000" pitchFamily="2" charset="2"/>
              <a:buChar char="§"/>
            </a:pPr>
            <a:r>
              <a:rPr lang="en-US" sz="1200" b="1" dirty="0"/>
              <a:t>Activation and semantic specificity seem to be correlated</a:t>
            </a:r>
          </a:p>
        </p:txBody>
      </p:sp>
    </p:spTree>
    <p:extLst>
      <p:ext uri="{BB962C8B-B14F-4D97-AF65-F5344CB8AC3E}">
        <p14:creationId xmlns:p14="http://schemas.microsoft.com/office/powerpoint/2010/main" val="1265210788"/>
      </p:ext>
    </p:extLst>
  </p:cSld>
  <p:clrMapOvr>
    <a:masterClrMapping/>
  </p:clrMapOvr>
</p:sld>
</file>

<file path=ppt/theme/theme1.xml><?xml version="1.0" encoding="utf-8"?>
<a:theme xmlns:a="http://schemas.openxmlformats.org/drawingml/2006/main" name="ExpertSystem">
  <a:themeElements>
    <a:clrScheme name="Expertsystem 1">
      <a:dk1>
        <a:srgbClr val="1B3F7D"/>
      </a:dk1>
      <a:lt1>
        <a:srgbClr val="FFFFFF"/>
      </a:lt1>
      <a:dk2>
        <a:srgbClr val="FFF8F7"/>
      </a:dk2>
      <a:lt2>
        <a:srgbClr val="EEECE1"/>
      </a:lt2>
      <a:accent1>
        <a:srgbClr val="1B3F7D"/>
      </a:accent1>
      <a:accent2>
        <a:srgbClr val="EB2E00"/>
      </a:accent2>
      <a:accent3>
        <a:srgbClr val="B5D0E5"/>
      </a:accent3>
      <a:accent4>
        <a:srgbClr val="DBE0E6"/>
      </a:accent4>
      <a:accent5>
        <a:srgbClr val="2759AD"/>
      </a:accent5>
      <a:accent6>
        <a:srgbClr val="F79646"/>
      </a:accent6>
      <a:hlink>
        <a:srgbClr val="EB2E00"/>
      </a:hlink>
      <a:folHlink>
        <a:srgbClr val="97AEC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72567" tIns="36283" rIns="72567" bIns="36283" rtlCol="0" anchor="ctr">
        <a:spAutoFit/>
      </a:bodyPr>
      <a:lstStyle>
        <a:defPPr>
          <a:defRPr sz="6600" b="1" smtClean="0">
            <a:solidFill>
              <a:srgbClr val="FF0000"/>
            </a:solidFill>
            <a:latin typeface="+mj-lt"/>
            <a:ea typeface="Karla" pitchFamily="2" charset="0"/>
          </a:defRPr>
        </a:defPPr>
      </a:lstStyle>
    </a:txDef>
  </a:objectDefaults>
  <a:extraClrSchemeLst/>
  <a:extLst>
    <a:ext uri="{05A4C25C-085E-4340-85A3-A5531E510DB2}">
      <thm15:themeFamily xmlns:thm15="http://schemas.microsoft.com/office/thememl/2012/main" name="Expert System - Presentation Template June 2016" id="{3CC93889-6B4A-406D-8E72-C0CE0A067CCA}" vid="{DBF2D3A2-CC75-412B-AD93-39552A9CF1E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Expert System - Presentation Template June 2016</Template>
  <TotalTime>97042</TotalTime>
  <Words>1779</Words>
  <Application>Microsoft Office PowerPoint</Application>
  <PresentationFormat>On-screen Show (16:9)</PresentationFormat>
  <Paragraphs>240</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Helmet</vt:lpstr>
      <vt:lpstr>ING Me</vt:lpstr>
      <vt:lpstr>Myriad Pro</vt:lpstr>
      <vt:lpstr>Wingdings</vt:lpstr>
      <vt:lpstr>ExpertSystem</vt:lpstr>
      <vt:lpstr>Look, Read and Enrich  Learning from Scientific Figures and their Captions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 Read and Enrich  Learning from Scientific Figures and their Captions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José Manuel Gómez</dc:creator>
  <cp:lastModifiedBy>José Manuel Gómez Pérez</cp:lastModifiedBy>
  <cp:revision>1036</cp:revision>
  <dcterms:created xsi:type="dcterms:W3CDTF">2017-05-09T10:44:35Z</dcterms:created>
  <dcterms:modified xsi:type="dcterms:W3CDTF">2019-11-21T01:04:27Z</dcterms:modified>
</cp:coreProperties>
</file>